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6"/>
  </p:notesMasterIdLst>
  <p:sldIdLst>
    <p:sldId id="256" r:id="rId2"/>
    <p:sldId id="314" r:id="rId3"/>
    <p:sldId id="258" r:id="rId4"/>
    <p:sldId id="259" r:id="rId5"/>
    <p:sldId id="260" r:id="rId6"/>
    <p:sldId id="298" r:id="rId7"/>
    <p:sldId id="322" r:id="rId8"/>
    <p:sldId id="262" r:id="rId9"/>
    <p:sldId id="263" r:id="rId10"/>
    <p:sldId id="264" r:id="rId11"/>
    <p:sldId id="265" r:id="rId12"/>
    <p:sldId id="315" r:id="rId13"/>
    <p:sldId id="323" r:id="rId14"/>
    <p:sldId id="266" r:id="rId15"/>
    <p:sldId id="267" r:id="rId16"/>
    <p:sldId id="268" r:id="rId17"/>
    <p:sldId id="270" r:id="rId18"/>
    <p:sldId id="299" r:id="rId19"/>
    <p:sldId id="271" r:id="rId20"/>
    <p:sldId id="320" r:id="rId21"/>
    <p:sldId id="275" r:id="rId22"/>
    <p:sldId id="300" r:id="rId23"/>
    <p:sldId id="307" r:id="rId24"/>
    <p:sldId id="306" r:id="rId25"/>
    <p:sldId id="308" r:id="rId26"/>
    <p:sldId id="305" r:id="rId27"/>
    <p:sldId id="277" r:id="rId28"/>
    <p:sldId id="282" r:id="rId29"/>
    <p:sldId id="283" r:id="rId30"/>
    <p:sldId id="284" r:id="rId31"/>
    <p:sldId id="316" r:id="rId32"/>
    <p:sldId id="317" r:id="rId33"/>
    <p:sldId id="318" r:id="rId34"/>
    <p:sldId id="319" r:id="rId35"/>
    <p:sldId id="313" r:id="rId36"/>
    <p:sldId id="288" r:id="rId37"/>
    <p:sldId id="302" r:id="rId38"/>
    <p:sldId id="321" r:id="rId39"/>
    <p:sldId id="303" r:id="rId40"/>
    <p:sldId id="290" r:id="rId41"/>
    <p:sldId id="291" r:id="rId42"/>
    <p:sldId id="292" r:id="rId43"/>
    <p:sldId id="293" r:id="rId44"/>
    <p:sldId id="294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4F9"/>
    <a:srgbClr val="008000"/>
    <a:srgbClr val="FF0000"/>
    <a:srgbClr val="CCB5B7"/>
    <a:srgbClr val="00FFFF"/>
    <a:srgbClr val="0000FF"/>
    <a:srgbClr val="FFC0CB"/>
    <a:srgbClr val="FFFFFF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20" autoAdjust="0"/>
  </p:normalViewPr>
  <p:slideViewPr>
    <p:cSldViewPr snapToGrid="0" snapToObjects="1">
      <p:cViewPr varScale="1">
        <p:scale>
          <a:sx n="48" d="100"/>
          <a:sy n="48" d="100"/>
        </p:scale>
        <p:origin x="53" y="715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0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527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Google Shape;3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52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839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3f623e961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73f623e961_4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273f623e961_4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563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3f623e961_0_10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3f623e961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527" name="Google Shape;527;g273f623e961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00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3f623e961_0_9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73f623e961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19" name="Google Shape;519;g273f623e961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0047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73f623e961_0_1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73f623e961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35" name="Google Shape;535;g273f623e961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64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3f623e961_0_8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73f623e961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11" name="Google Shape;511;g273f623e961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935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3f623e961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3f623e961_4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73f623e961_4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3f623e961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273f623e96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73f623e961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73f623e96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73f623e961_4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81" name="Google Shape;581;g273f623e961_4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390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73f623e961_4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95" name="Google Shape;595;g273f623e961_4_3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9594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12" name="Google Shape;612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203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888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4" name="Google Shape;28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4611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637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4" name="Google Shape;28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9169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19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903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13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" name="Google Shape;111;p2">
            <a:extLst>
              <a:ext uri="{FF2B5EF4-FFF2-40B4-BE49-F238E27FC236}">
                <a16:creationId xmlns:a16="http://schemas.microsoft.com/office/drawing/2014/main" id="{C447526A-CEF1-EF66-7F7F-1D3FB964B6E5}"/>
              </a:ext>
            </a:extLst>
          </p:cNvPr>
          <p:cNvSpPr txBox="1"/>
          <p:nvPr userDrawn="1"/>
        </p:nvSpPr>
        <p:spPr>
          <a:xfrm>
            <a:off x="6077700" y="57389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 i="0" u="none" strike="noStrike" dirty="0">
                <a:solidFill>
                  <a:srgbClr val="AEAEAE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2024 부산시 빅데이터 분석가 양성교육 3기</a:t>
            </a:r>
            <a:endParaRPr b="0" dirty="0">
              <a:solidFill>
                <a:srgbClr val="AEAEAE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31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8.png"/><Relationship Id="rId5" Type="http://schemas.openxmlformats.org/officeDocument/2006/relationships/image" Target="../media/image37.png"/><Relationship Id="rId15" Type="http://schemas.openxmlformats.org/officeDocument/2006/relationships/image" Target="../media/image29.png"/><Relationship Id="rId10" Type="http://schemas.openxmlformats.org/officeDocument/2006/relationships/image" Target="../media/image57.png"/><Relationship Id="rId19" Type="http://schemas.openxmlformats.org/officeDocument/2006/relationships/image" Target="../media/image32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umin.mois.go.kr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fine.go.kr/main/main.do" TargetMode="External"/><Relationship Id="rId5" Type="http://schemas.openxmlformats.org/officeDocument/2006/relationships/hyperlink" Target="https://www.data.go.kr/data/15017320/standard.do" TargetMode="External"/><Relationship Id="rId4" Type="http://schemas.openxmlformats.org/officeDocument/2006/relationships/hyperlink" Target="https://www.localdata.go.kr/lif/lifeCtacDataView.do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h1.skbroadband.com/content/view?parent_no=24&amp;content_no=54&amp;p_no=163928" TargetMode="External"/><Relationship Id="rId3" Type="http://schemas.openxmlformats.org/officeDocument/2006/relationships/hyperlink" Target="https://www.segye.com/newsView/20240613505172?OutUrl=naver" TargetMode="External"/><Relationship Id="rId7" Type="http://schemas.openxmlformats.org/officeDocument/2006/relationships/hyperlink" Target="https://www.nocutnews.co.kr/news/4411346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ily.hankooki.com/news/articleView.html?idxno=628388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sports.donga.com/article/all/20240423/124620432/1" TargetMode="External"/><Relationship Id="rId10" Type="http://schemas.openxmlformats.org/officeDocument/2006/relationships/hyperlink" Target="https://www.reportworld.co.kr/humanities/h680650" TargetMode="External"/><Relationship Id="rId4" Type="http://schemas.openxmlformats.org/officeDocument/2006/relationships/hyperlink" Target="https://www.news1.kr/articles/5429335" TargetMode="External"/><Relationship Id="rId9" Type="http://schemas.openxmlformats.org/officeDocument/2006/relationships/hyperlink" Target="https://koreascience.kr/article/JAKO201721242143626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858973" y="2927887"/>
            <a:ext cx="9836547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b="0" i="0" u="none" strike="noStrike" cap="none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>
              <a:latin typeface="에스코어 드림 6 Bold"/>
              <a:ea typeface="에스코어 드림 6 Bold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888378" y="5602496"/>
            <a:ext cx="6114197" cy="38680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i="0" u="none" strike="noStrike">
                <a:solidFill>
                  <a:srgbClr val="595959"/>
                </a:solidFill>
                <a:latin typeface="에스코어 드림 2 ExtraLight"/>
                <a:ea typeface="에스코어 드림 2 ExtraLight"/>
                <a:sym typeface="Arial"/>
              </a:rPr>
              <a:t>박지석</a:t>
            </a:r>
            <a:r>
              <a:rPr lang="ko-KR" sz="2000" b="0" i="0" u="none" strike="noStrike">
                <a:solidFill>
                  <a:srgbClr val="595959"/>
                </a:solidFill>
                <a:latin typeface="에스코어 드림 2 ExtraLight"/>
                <a:ea typeface="에스코어 드림 2 ExtraLight"/>
                <a:sym typeface="Arial"/>
              </a:rPr>
              <a:t>, 최애하, 조현지, 윤혜주, 정의민</a:t>
            </a:r>
            <a:endParaRPr sz="2000" b="0">
              <a:solidFill>
                <a:srgbClr val="595959"/>
              </a:solidFill>
              <a:latin typeface="에스코어 드림 2 ExtraLight"/>
              <a:ea typeface="에스코어 드림 2 ExtraLight"/>
              <a:sym typeface="Arial"/>
            </a:endParaRPr>
          </a:p>
        </p:txBody>
      </p:sp>
      <p:pic>
        <p:nvPicPr>
          <p:cNvPr id="90" name="Google Shape;90;p1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38703" y="1309399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1858974" y="3538882"/>
            <a:ext cx="7305262" cy="173604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5400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CCTV 및 보안등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>
                <a:solidFill>
                  <a:schemeClr val="dk1"/>
                </a:solidFill>
                <a:latin typeface="에스코어 드림 6 Bold"/>
                <a:ea typeface="에스코어 드림 6 Bold"/>
              </a:rPr>
              <a:t>설치 최적지역 분석</a:t>
            </a:r>
            <a:endParaRPr sz="1200">
              <a:latin typeface="에스코어 드림 6 Bold"/>
              <a:ea typeface="에스코어 드림 6 Bold"/>
            </a:endParaRPr>
          </a:p>
        </p:txBody>
      </p:sp>
      <p:sp>
        <p:nvSpPr>
          <p:cNvPr id="93" name="Google Shape;93;p1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4" name="Google Shape;94;p1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5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6077695" y="-41552"/>
            <a:ext cx="6114301" cy="2968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그룹 289"/>
          <p:cNvGrpSpPr/>
          <p:nvPr/>
        </p:nvGrpSpPr>
        <p:grpSpPr>
          <a:xfrm>
            <a:off x="341600" y="2315031"/>
            <a:ext cx="5049576" cy="4009567"/>
            <a:chOff x="341600" y="2315031"/>
            <a:chExt cx="5049576" cy="4009567"/>
          </a:xfrm>
        </p:grpSpPr>
        <p:grpSp>
          <p:nvGrpSpPr>
            <p:cNvPr id="283" name="그룹 282"/>
            <p:cNvGrpSpPr/>
            <p:nvPr/>
          </p:nvGrpSpPr>
          <p:grpSpPr>
            <a:xfrm>
              <a:off x="499441" y="2454268"/>
              <a:ext cx="4690377" cy="3671280"/>
              <a:chOff x="0" y="1516610"/>
              <a:chExt cx="6515296" cy="4817514"/>
            </a:xfrm>
          </p:grpSpPr>
          <p:pic>
            <p:nvPicPr>
              <p:cNvPr id="276" name="Google Shape;276;p7"/>
              <p:cNvPicPr/>
              <p:nvPr/>
            </p:nvPicPr>
            <p:blipFill rotWithShape="1"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0" y="1516610"/>
                <a:ext cx="6515296" cy="15372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7"/>
              <p:cNvPicPr/>
              <p:nvPr/>
            </p:nvPicPr>
            <p:blipFill rotWithShape="1">
              <a:blip r:embed="rId5">
                <a:alphaModFix/>
              </a:blip>
              <a:srcRect/>
              <a:stretch>
                <a:fillRect/>
              </a:stretch>
            </p:blipFill>
            <p:spPr>
              <a:xfrm>
                <a:off x="0" y="3048000"/>
                <a:ext cx="6487069" cy="1749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7"/>
              <p:cNvPicPr/>
              <p:nvPr/>
            </p:nvPicPr>
            <p:blipFill rotWithShape="1">
              <a:blip r:embed="rId6">
                <a:alphaModFix/>
              </a:blip>
              <a:srcRect/>
              <a:stretch>
                <a:fillRect/>
              </a:stretch>
            </p:blipFill>
            <p:spPr>
              <a:xfrm>
                <a:off x="0" y="4770447"/>
                <a:ext cx="5539409" cy="15636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7" name="직사각형 286"/>
            <p:cNvSpPr/>
            <p:nvPr/>
          </p:nvSpPr>
          <p:spPr>
            <a:xfrm>
              <a:off x="341600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89" name="그룹 288"/>
          <p:cNvGrpSpPr/>
          <p:nvPr/>
        </p:nvGrpSpPr>
        <p:grpSpPr>
          <a:xfrm>
            <a:off x="6819434" y="2315032"/>
            <a:ext cx="5049576" cy="4009567"/>
            <a:chOff x="6819434" y="2315031"/>
            <a:chExt cx="5049576" cy="4009567"/>
          </a:xfrm>
        </p:grpSpPr>
        <p:grpSp>
          <p:nvGrpSpPr>
            <p:cNvPr id="284" name="그룹 283"/>
            <p:cNvGrpSpPr/>
            <p:nvPr/>
          </p:nvGrpSpPr>
          <p:grpSpPr>
            <a:xfrm>
              <a:off x="6953643" y="2454268"/>
              <a:ext cx="4781157" cy="2143313"/>
              <a:chOff x="5858268" y="3572424"/>
              <a:chExt cx="5609832" cy="2028138"/>
            </a:xfrm>
          </p:grpSpPr>
          <p:pic>
            <p:nvPicPr>
              <p:cNvPr id="279" name="Google Shape;279;p7"/>
              <p:cNvPicPr/>
              <p:nvPr/>
            </p:nvPicPr>
            <p:blipFill rotWithShape="1">
              <a:blip r:embed="rId7">
                <a:alphaModFix/>
              </a:blip>
              <a:srcRect/>
              <a:stretch>
                <a:fillRect/>
              </a:stretch>
            </p:blipFill>
            <p:spPr>
              <a:xfrm>
                <a:off x="5858268" y="3611409"/>
                <a:ext cx="5609832" cy="19891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" name="Google Shape;280;p7"/>
              <p:cNvSpPr/>
              <p:nvPr/>
            </p:nvSpPr>
            <p:spPr>
              <a:xfrm>
                <a:off x="5858268" y="3572424"/>
                <a:ext cx="5543157" cy="616084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57150" cap="flat" cmpd="sng">
                <a:solidFill>
                  <a:srgbClr val="FF0000"/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p:grpSp>
        <p:sp>
          <p:nvSpPr>
            <p:cNvPr id="288" name="직사각형 287"/>
            <p:cNvSpPr/>
            <p:nvPr/>
          </p:nvSpPr>
          <p:spPr>
            <a:xfrm>
              <a:off x="6819434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sp>
        <p:nvSpPr>
          <p:cNvPr id="9" name="Google Shape;246;p9">
            <a:extLst>
              <a:ext uri="{FF2B5EF4-FFF2-40B4-BE49-F238E27FC236}">
                <a16:creationId xmlns:a16="http://schemas.microsoft.com/office/drawing/2014/main" id="{97E11A6D-AFCA-EA2B-9D60-50C50672F766}"/>
              </a:ext>
            </a:extLst>
          </p:cNvPr>
          <p:cNvSpPr txBox="1"/>
          <p:nvPr/>
        </p:nvSpPr>
        <p:spPr>
          <a:xfrm>
            <a:off x="341600" y="1566788"/>
            <a:ext cx="1258600" cy="5191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b="1" dirty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보안등</a:t>
            </a:r>
            <a:endParaRPr sz="2800" b="1" dirty="0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246;p9">
            <a:extLst>
              <a:ext uri="{FF2B5EF4-FFF2-40B4-BE49-F238E27FC236}">
                <a16:creationId xmlns:a16="http://schemas.microsoft.com/office/drawing/2014/main" id="{735CC9E7-3465-F4BF-D369-7BC8B11BE4F1}"/>
              </a:ext>
            </a:extLst>
          </p:cNvPr>
          <p:cNvSpPr txBox="1"/>
          <p:nvPr/>
        </p:nvSpPr>
        <p:spPr>
          <a:xfrm>
            <a:off x="1504300" y="1626340"/>
            <a:ext cx="656854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CCTV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와 보안등이 함께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설치되었을때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범죄율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 감소효과가 크다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그룹 298"/>
          <p:cNvGrpSpPr/>
          <p:nvPr/>
        </p:nvGrpSpPr>
        <p:grpSpPr>
          <a:xfrm>
            <a:off x="1779800" y="1989517"/>
            <a:ext cx="8645264" cy="3602374"/>
            <a:chOff x="1779800" y="1989517"/>
            <a:chExt cx="8645264" cy="3602374"/>
          </a:xfrm>
        </p:grpSpPr>
        <p:sp>
          <p:nvSpPr>
            <p:cNvPr id="293" name="Google Shape;293;p10"/>
            <p:cNvSpPr txBox="1"/>
            <p:nvPr/>
          </p:nvSpPr>
          <p:spPr>
            <a:xfrm>
              <a:off x="2513013" y="3136370"/>
              <a:ext cx="7219480" cy="5478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한정된 예산</a:t>
              </a:r>
              <a:r>
                <a:rPr lang="ko-KR" sz="2000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으로 </a:t>
              </a:r>
              <a:r>
                <a:rPr lang="ko-KR" sz="2000" b="1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설치 우선순위</a:t>
              </a:r>
              <a:r>
                <a:rPr lang="ko-KR" sz="2000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필요</a:t>
              </a:r>
              <a:endParaRPr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94" name="Google Shape;294;p10"/>
            <p:cNvSpPr txBox="1"/>
            <p:nvPr/>
          </p:nvSpPr>
          <p:spPr>
            <a:xfrm>
              <a:off x="2299244" y="2379957"/>
              <a:ext cx="7593513" cy="543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CCTV, </a:t>
              </a:r>
              <a:r>
                <a:rPr 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보안등 </a:t>
              </a:r>
              <a:r>
                <a:rPr lang="ko-KR" altLang="en-US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같은</a:t>
              </a:r>
              <a:r>
                <a:rPr lang="en-US" alt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</a:rPr>
                <a:t> </a:t>
              </a:r>
              <a:r>
                <a:rPr 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안전시설 설치</a:t>
              </a:r>
              <a:r>
                <a:rPr lang="ko-KR"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를 통한 </a:t>
              </a:r>
              <a:r>
                <a:rPr 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안전개선 노력 필요</a:t>
              </a:r>
              <a:r>
                <a:rPr lang="ko-KR"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 </a:t>
              </a:r>
              <a:endParaRPr sz="2200" dirty="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sp>
          <p:nvSpPr>
            <p:cNvPr id="295" name="Google Shape;295;p10"/>
            <p:cNvSpPr txBox="1"/>
            <p:nvPr/>
          </p:nvSpPr>
          <p:spPr>
            <a:xfrm>
              <a:off x="2513016" y="3852307"/>
              <a:ext cx="7219480" cy="5463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dirty="0">
                  <a:solidFill>
                    <a:srgbClr val="1F5C99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각 구별, 연령별 취약지역을 선정하여 우선순위를 도출</a:t>
              </a:r>
              <a:endParaRPr sz="2000" dirty="0">
                <a:solidFill>
                  <a:srgbClr val="1F5C99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96" name="Google Shape;296;p10"/>
            <p:cNvSpPr txBox="1"/>
            <p:nvPr/>
          </p:nvSpPr>
          <p:spPr>
            <a:xfrm>
              <a:off x="2513016" y="4582422"/>
              <a:ext cx="7219480" cy="540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dirty="0">
                  <a:solidFill>
                    <a:srgbClr val="163E64"/>
                  </a:solidFill>
                  <a:latin typeface="에스코어 드림 6 Bold"/>
                  <a:ea typeface="에스코어 드림 6 Bold"/>
                  <a:sym typeface="Arial"/>
                </a:rPr>
                <a:t>부산시의 범죄 예방 및 생활 안전 강화를 위한 최적의 전략 수립</a:t>
              </a:r>
              <a:endParaRPr sz="2000" dirty="0">
                <a:solidFill>
                  <a:srgbClr val="163E64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>
              <a:off x="1779800" y="1989517"/>
              <a:ext cx="8645264" cy="3602374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94;p10">
            <a:extLst>
              <a:ext uri="{FF2B5EF4-FFF2-40B4-BE49-F238E27FC236}">
                <a16:creationId xmlns:a16="http://schemas.microsoft.com/office/drawing/2014/main" id="{A6784A8F-4909-3331-0DA9-49723C7241BE}"/>
              </a:ext>
            </a:extLst>
          </p:cNvPr>
          <p:cNvSpPr txBox="1"/>
          <p:nvPr/>
        </p:nvSpPr>
        <p:spPr>
          <a:xfrm>
            <a:off x="388641" y="1517560"/>
            <a:ext cx="2502295" cy="5436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200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안전지표 </a:t>
            </a:r>
            <a:r>
              <a:rPr lang="ko-KR" altLang="en-US" sz="2200" dirty="0" err="1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점수제</a:t>
            </a:r>
            <a:endParaRPr sz="2200" dirty="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8" name="Google Shape;294;p10">
            <a:extLst>
              <a:ext uri="{FF2B5EF4-FFF2-40B4-BE49-F238E27FC236}">
                <a16:creationId xmlns:a16="http://schemas.microsoft.com/office/drawing/2014/main" id="{087F5D10-8883-02D7-52F6-F1E61DA1AD9D}"/>
              </a:ext>
            </a:extLst>
          </p:cNvPr>
          <p:cNvSpPr txBox="1"/>
          <p:nvPr/>
        </p:nvSpPr>
        <p:spPr>
          <a:xfrm>
            <a:off x="2513015" y="1536273"/>
            <a:ext cx="8039197" cy="8744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지표당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구군에서 가장 안전한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가장 취약한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점을 부여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합산 점수로 부산시에서 가장 취약한 구 도출</a:t>
            </a:r>
            <a:endParaRPr sz="1800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Noto Sans KR"/>
              <a:sym typeface="Noto Sans KR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1C7803-AE20-224C-6CA0-85832EA07D9B}"/>
              </a:ext>
            </a:extLst>
          </p:cNvPr>
          <p:cNvGrpSpPr/>
          <p:nvPr/>
        </p:nvGrpSpPr>
        <p:grpSpPr>
          <a:xfrm>
            <a:off x="352926" y="2535527"/>
            <a:ext cx="3707250" cy="4032529"/>
            <a:chOff x="352926" y="2609320"/>
            <a:chExt cx="3707250" cy="403252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F2765BD-0ED1-1C2C-E7C4-A70FC3B1E049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E641C5D-3B38-99C4-BE00-30C41EB59517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2639DBC4-08C0-F375-3511-F25D2EC4DAEF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11" name="Google Shape;134;p4">
                  <a:extLst>
                    <a:ext uri="{FF2B5EF4-FFF2-40B4-BE49-F238E27FC236}">
                      <a16:creationId xmlns:a16="http://schemas.microsoft.com/office/drawing/2014/main" id="{3AB98F67-4FE0-B289-A03A-F7F7B2F8BA9A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  <p:sp>
              <p:nvSpPr>
                <p:cNvPr id="263" name="Google Shape;134;p4">
                  <a:extLst>
                    <a:ext uri="{FF2B5EF4-FFF2-40B4-BE49-F238E27FC236}">
                      <a16:creationId xmlns:a16="http://schemas.microsoft.com/office/drawing/2014/main" id="{2B89CBCE-83A6-BE43-24AF-8F6B211F3357}"/>
                    </a:ext>
                  </a:extLst>
                </p:cNvPr>
                <p:cNvSpPr txBox="1"/>
                <p:nvPr/>
              </p:nvSpPr>
              <p:spPr>
                <a:xfrm>
                  <a:off x="4527430" y="3138731"/>
                  <a:ext cx="2231596" cy="3596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인당 </a:t>
                  </a:r>
                  <a:r>
                    <a:rPr lang="ko-KR" altLang="en-US" sz="1600" dirty="0" err="1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경찰서수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</a:t>
                  </a: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개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36" name="Google Shape;294;p10">
                <a:extLst>
                  <a:ext uri="{FF2B5EF4-FFF2-40B4-BE49-F238E27FC236}">
                    <a16:creationId xmlns:a16="http://schemas.microsoft.com/office/drawing/2014/main" id="{A306A9D8-96EA-78E2-D99A-A8AD61557A2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sym typeface="Arial"/>
                  </a:rPr>
                  <a:t>경찰서 수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4703BB8-6227-079B-84D1-2D8A9937B7E0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2C4F64C-5B9C-A2BC-D54E-45928A5D5CA4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779B50D9-0FFB-D227-3EDA-071F297CF640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47" name="Google Shape;134;p4">
                  <a:extLst>
                    <a:ext uri="{FF2B5EF4-FFF2-40B4-BE49-F238E27FC236}">
                      <a16:creationId xmlns:a16="http://schemas.microsoft.com/office/drawing/2014/main" id="{F4DF79F2-19F9-E0A9-7CBB-F262BD37C3D0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</p:txBody>
            </p:sp>
          </p:grpSp>
          <p:sp>
            <p:nvSpPr>
              <p:cNvPr id="45" name="Google Shape;294;p10">
                <a:extLst>
                  <a:ext uri="{FF2B5EF4-FFF2-40B4-BE49-F238E27FC236}">
                    <a16:creationId xmlns:a16="http://schemas.microsoft.com/office/drawing/2014/main" id="{3CF8CBEA-8B42-C8D6-9612-1BD4D00AD2F7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어린이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4A1C28-A78E-6617-34A6-C6488CB16315}"/>
              </a:ext>
            </a:extLst>
          </p:cNvPr>
          <p:cNvGrpSpPr/>
          <p:nvPr/>
        </p:nvGrpSpPr>
        <p:grpSpPr>
          <a:xfrm>
            <a:off x="4131212" y="2535527"/>
            <a:ext cx="3707250" cy="4032529"/>
            <a:chOff x="352926" y="2609320"/>
            <a:chExt cx="3707250" cy="403252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31BF4D-763C-8090-E589-0D9CE639F275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632D9D-C705-446A-3658-C1AF76019311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48A8AC40-D295-1BAC-1E06-E46379593243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9" name="Google Shape;134;p4">
                  <a:extLst>
                    <a:ext uri="{FF2B5EF4-FFF2-40B4-BE49-F238E27FC236}">
                      <a16:creationId xmlns:a16="http://schemas.microsoft.com/office/drawing/2014/main" id="{23F7400C-EAA4-DFE1-CBB3-8A927907DCC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57" name="Google Shape;294;p10">
                <a:extLst>
                  <a:ext uri="{FF2B5EF4-FFF2-40B4-BE49-F238E27FC236}">
                    <a16:creationId xmlns:a16="http://schemas.microsoft.com/office/drawing/2014/main" id="{F137D350-8887-32FB-47E9-CE3203951DFF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altLang="ko-KR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CCTV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4F12FA8-7AC8-267A-F584-A5B71BAEF8D4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E52DFC2-FD1D-553F-0BC9-AE83F694D3CE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F8A91E5D-A791-142D-739E-7B42E2DCF17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5" name="Google Shape;134;p4">
                  <a:extLst>
                    <a:ext uri="{FF2B5EF4-FFF2-40B4-BE49-F238E27FC236}">
                      <a16:creationId xmlns:a16="http://schemas.microsoft.com/office/drawing/2014/main" id="{F0C00E8B-E154-E58E-2A96-05126EE1E7C5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</p:txBody>
            </p:sp>
          </p:grpSp>
          <p:sp>
            <p:nvSpPr>
              <p:cNvPr id="53" name="Google Shape;294;p10">
                <a:extLst>
                  <a:ext uri="{FF2B5EF4-FFF2-40B4-BE49-F238E27FC236}">
                    <a16:creationId xmlns:a16="http://schemas.microsoft.com/office/drawing/2014/main" id="{ADE22F8F-601B-D859-8D69-DA6B715558C9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노인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CFF5B70-D651-572A-395B-B385F7283085}"/>
              </a:ext>
            </a:extLst>
          </p:cNvPr>
          <p:cNvGrpSpPr/>
          <p:nvPr/>
        </p:nvGrpSpPr>
        <p:grpSpPr>
          <a:xfrm>
            <a:off x="7909498" y="2535527"/>
            <a:ext cx="3707250" cy="4032529"/>
            <a:chOff x="352926" y="2609320"/>
            <a:chExt cx="3707250" cy="403252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5CC0140-EF1D-5F93-FE0C-20A216E86B02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A0D49EB-9D5D-0B37-56FC-3A010FAFE44B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61" name="사각형: 둥근 모서리 260">
                  <a:extLst>
                    <a:ext uri="{FF2B5EF4-FFF2-40B4-BE49-F238E27FC236}">
                      <a16:creationId xmlns:a16="http://schemas.microsoft.com/office/drawing/2014/main" id="{D4199AE2-7E67-8A83-E037-A1021E178BAD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62" name="Google Shape;134;p4">
                  <a:extLst>
                    <a:ext uri="{FF2B5EF4-FFF2-40B4-BE49-F238E27FC236}">
                      <a16:creationId xmlns:a16="http://schemas.microsoft.com/office/drawing/2014/main" id="{CE5267D9-3561-AFD7-5C67-B5B56F0A441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260" name="Google Shape;294;p10">
                <a:extLst>
                  <a:ext uri="{FF2B5EF4-FFF2-40B4-BE49-F238E27FC236}">
                    <a16:creationId xmlns:a16="http://schemas.microsoft.com/office/drawing/2014/main" id="{902DD748-BB5C-B072-E722-D44C815BBE3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보안등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D703CDB-062F-A106-D008-A09FBB6E78E7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13DFFAB-DFF4-A0FB-7654-2C5AD9E7FB28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E29A43C6-9D0A-1CDC-1689-C788373279B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58" name="Google Shape;134;p4">
                  <a:extLst>
                    <a:ext uri="{FF2B5EF4-FFF2-40B4-BE49-F238E27FC236}">
                      <a16:creationId xmlns:a16="http://schemas.microsoft.com/office/drawing/2014/main" id="{0D52E3C8-F04C-E87A-C9D6-4D4C4D3D02A4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</p:txBody>
            </p:sp>
          </p:grpSp>
          <p:sp>
            <p:nvSpPr>
              <p:cNvPr id="256" name="Google Shape;294;p10">
                <a:extLst>
                  <a:ext uri="{FF2B5EF4-FFF2-40B4-BE49-F238E27FC236}">
                    <a16:creationId xmlns:a16="http://schemas.microsoft.com/office/drawing/2014/main" id="{D7F560CC-7AB3-A098-2D7F-862B27B1F28A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여성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sp>
        <p:nvSpPr>
          <p:cNvPr id="266" name="Google Shape;134;p4">
            <a:extLst>
              <a:ext uri="{FF2B5EF4-FFF2-40B4-BE49-F238E27FC236}">
                <a16:creationId xmlns:a16="http://schemas.microsoft.com/office/drawing/2014/main" id="{BD7C0597-40C3-D24F-40F8-C89839CE2E9D}"/>
              </a:ext>
            </a:extLst>
          </p:cNvPr>
          <p:cNvSpPr txBox="1"/>
          <p:nvPr/>
        </p:nvSpPr>
        <p:spPr>
          <a:xfrm>
            <a:off x="5055516" y="2639192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CCTV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7" name="Google Shape;134;p4">
            <a:extLst>
              <a:ext uri="{FF2B5EF4-FFF2-40B4-BE49-F238E27FC236}">
                <a16:creationId xmlns:a16="http://schemas.microsoft.com/office/drawing/2014/main" id="{F6D36F40-145A-F2E8-C2B1-B32494C404F0}"/>
              </a:ext>
            </a:extLst>
          </p:cNvPr>
          <p:cNvSpPr txBox="1"/>
          <p:nvPr/>
        </p:nvSpPr>
        <p:spPr>
          <a:xfrm>
            <a:off x="8878017" y="2652637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보안등 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8" name="Google Shape;134;p4">
            <a:extLst>
              <a:ext uri="{FF2B5EF4-FFF2-40B4-BE49-F238E27FC236}">
                <a16:creationId xmlns:a16="http://schemas.microsoft.com/office/drawing/2014/main" id="{B87121CE-C2E3-171F-BCE9-8E415D11D946}"/>
              </a:ext>
            </a:extLst>
          </p:cNvPr>
          <p:cNvSpPr txBox="1"/>
          <p:nvPr/>
        </p:nvSpPr>
        <p:spPr>
          <a:xfrm>
            <a:off x="1309193" y="471907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어린이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69" name="Google Shape;134;p4">
            <a:extLst>
              <a:ext uri="{FF2B5EF4-FFF2-40B4-BE49-F238E27FC236}">
                <a16:creationId xmlns:a16="http://schemas.microsoft.com/office/drawing/2014/main" id="{810455D4-A1F8-C0EF-7135-A869C39975E6}"/>
              </a:ext>
            </a:extLst>
          </p:cNvPr>
          <p:cNvSpPr txBox="1"/>
          <p:nvPr/>
        </p:nvSpPr>
        <p:spPr>
          <a:xfrm>
            <a:off x="4770482" y="471273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노년층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70" name="Google Shape;134;p4">
            <a:extLst>
              <a:ext uri="{FF2B5EF4-FFF2-40B4-BE49-F238E27FC236}">
                <a16:creationId xmlns:a16="http://schemas.microsoft.com/office/drawing/2014/main" id="{15D78C88-42E1-BCAF-64AD-CA2D1C3B19CD}"/>
              </a:ext>
            </a:extLst>
          </p:cNvPr>
          <p:cNvSpPr txBox="1"/>
          <p:nvPr/>
        </p:nvSpPr>
        <p:spPr>
          <a:xfrm>
            <a:off x="8606013" y="4735588"/>
            <a:ext cx="227679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부산시 여성 분포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1035674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94;p10">
            <a:extLst>
              <a:ext uri="{FF2B5EF4-FFF2-40B4-BE49-F238E27FC236}">
                <a16:creationId xmlns:a16="http://schemas.microsoft.com/office/drawing/2014/main" id="{A6784A8F-4909-3331-0DA9-49723C7241BE}"/>
              </a:ext>
            </a:extLst>
          </p:cNvPr>
          <p:cNvSpPr txBox="1"/>
          <p:nvPr/>
        </p:nvSpPr>
        <p:spPr>
          <a:xfrm>
            <a:off x="388641" y="1517560"/>
            <a:ext cx="2502295" cy="5436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200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안전지표 </a:t>
            </a:r>
            <a:r>
              <a:rPr lang="ko-KR" altLang="en-US" sz="2200" dirty="0" err="1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점수제</a:t>
            </a:r>
            <a:endParaRPr sz="2200" dirty="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8" name="Google Shape;294;p10">
            <a:extLst>
              <a:ext uri="{FF2B5EF4-FFF2-40B4-BE49-F238E27FC236}">
                <a16:creationId xmlns:a16="http://schemas.microsoft.com/office/drawing/2014/main" id="{087F5D10-8883-02D7-52F6-F1E61DA1AD9D}"/>
              </a:ext>
            </a:extLst>
          </p:cNvPr>
          <p:cNvSpPr txBox="1"/>
          <p:nvPr/>
        </p:nvSpPr>
        <p:spPr>
          <a:xfrm>
            <a:off x="2513015" y="1536273"/>
            <a:ext cx="8039197" cy="8744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지표당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구군에서 가장 안전한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가장 취약한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점을 부여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합산 점수로 부산시에서 가장 취약한 구 도출</a:t>
            </a:r>
            <a:endParaRPr sz="1800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Noto Sans KR"/>
              <a:sym typeface="Noto Sans KR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1C7803-AE20-224C-6CA0-85832EA07D9B}"/>
              </a:ext>
            </a:extLst>
          </p:cNvPr>
          <p:cNvGrpSpPr/>
          <p:nvPr/>
        </p:nvGrpSpPr>
        <p:grpSpPr>
          <a:xfrm>
            <a:off x="352926" y="2535527"/>
            <a:ext cx="3707250" cy="4032529"/>
            <a:chOff x="352926" y="2609320"/>
            <a:chExt cx="3707250" cy="403252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F2765BD-0ED1-1C2C-E7C4-A70FC3B1E049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E641C5D-3B38-99C4-BE00-30C41EB59517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2639DBC4-08C0-F375-3511-F25D2EC4DAEF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11" name="Google Shape;134;p4">
                  <a:extLst>
                    <a:ext uri="{FF2B5EF4-FFF2-40B4-BE49-F238E27FC236}">
                      <a16:creationId xmlns:a16="http://schemas.microsoft.com/office/drawing/2014/main" id="{3AB98F67-4FE0-B289-A03A-F7F7B2F8BA9A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  <p:sp>
              <p:nvSpPr>
                <p:cNvPr id="263" name="Google Shape;134;p4">
                  <a:extLst>
                    <a:ext uri="{FF2B5EF4-FFF2-40B4-BE49-F238E27FC236}">
                      <a16:creationId xmlns:a16="http://schemas.microsoft.com/office/drawing/2014/main" id="{2B89CBCE-83A6-BE43-24AF-8F6B211F3357}"/>
                    </a:ext>
                  </a:extLst>
                </p:cNvPr>
                <p:cNvSpPr txBox="1"/>
                <p:nvPr/>
              </p:nvSpPr>
              <p:spPr>
                <a:xfrm>
                  <a:off x="4527430" y="3138731"/>
                  <a:ext cx="2231596" cy="3596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인당 </a:t>
                  </a:r>
                  <a:r>
                    <a:rPr lang="ko-KR" altLang="en-US" sz="1600" dirty="0" err="1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경찰서수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</a:t>
                  </a: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개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36" name="Google Shape;294;p10">
                <a:extLst>
                  <a:ext uri="{FF2B5EF4-FFF2-40B4-BE49-F238E27FC236}">
                    <a16:creationId xmlns:a16="http://schemas.microsoft.com/office/drawing/2014/main" id="{A306A9D8-96EA-78E2-D99A-A8AD61557A2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sym typeface="Arial"/>
                  </a:rPr>
                  <a:t>경찰서 수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4703BB8-6227-079B-84D1-2D8A9937B7E0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2C4F64C-5B9C-A2BC-D54E-45928A5D5CA4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779B50D9-0FFB-D227-3EDA-071F297CF640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47" name="Google Shape;134;p4">
                  <a:extLst>
                    <a:ext uri="{FF2B5EF4-FFF2-40B4-BE49-F238E27FC236}">
                      <a16:creationId xmlns:a16="http://schemas.microsoft.com/office/drawing/2014/main" id="{F4DF79F2-19F9-E0A9-7CBB-F262BD37C3D0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</p:txBody>
            </p:sp>
          </p:grpSp>
          <p:sp>
            <p:nvSpPr>
              <p:cNvPr id="45" name="Google Shape;294;p10">
                <a:extLst>
                  <a:ext uri="{FF2B5EF4-FFF2-40B4-BE49-F238E27FC236}">
                    <a16:creationId xmlns:a16="http://schemas.microsoft.com/office/drawing/2014/main" id="{3CF8CBEA-8B42-C8D6-9612-1BD4D00AD2F7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어린이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4A1C28-A78E-6617-34A6-C6488CB16315}"/>
              </a:ext>
            </a:extLst>
          </p:cNvPr>
          <p:cNvGrpSpPr/>
          <p:nvPr/>
        </p:nvGrpSpPr>
        <p:grpSpPr>
          <a:xfrm>
            <a:off x="4131212" y="2535527"/>
            <a:ext cx="3707250" cy="4032529"/>
            <a:chOff x="352926" y="2609320"/>
            <a:chExt cx="3707250" cy="403252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31BF4D-763C-8090-E589-0D9CE639F275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632D9D-C705-446A-3658-C1AF76019311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48A8AC40-D295-1BAC-1E06-E46379593243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9" name="Google Shape;134;p4">
                  <a:extLst>
                    <a:ext uri="{FF2B5EF4-FFF2-40B4-BE49-F238E27FC236}">
                      <a16:creationId xmlns:a16="http://schemas.microsoft.com/office/drawing/2014/main" id="{23F7400C-EAA4-DFE1-CBB3-8A927907DCC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57" name="Google Shape;294;p10">
                <a:extLst>
                  <a:ext uri="{FF2B5EF4-FFF2-40B4-BE49-F238E27FC236}">
                    <a16:creationId xmlns:a16="http://schemas.microsoft.com/office/drawing/2014/main" id="{F137D350-8887-32FB-47E9-CE3203951DFF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altLang="ko-KR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CCTV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4F12FA8-7AC8-267A-F584-A5B71BAEF8D4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E52DFC2-FD1D-553F-0BC9-AE83F694D3CE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F8A91E5D-A791-142D-739E-7B42E2DCF17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5" name="Google Shape;134;p4">
                  <a:extLst>
                    <a:ext uri="{FF2B5EF4-FFF2-40B4-BE49-F238E27FC236}">
                      <a16:creationId xmlns:a16="http://schemas.microsoft.com/office/drawing/2014/main" id="{F0C00E8B-E154-E58E-2A96-05126EE1E7C5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</p:txBody>
            </p:sp>
          </p:grpSp>
          <p:sp>
            <p:nvSpPr>
              <p:cNvPr id="53" name="Google Shape;294;p10">
                <a:extLst>
                  <a:ext uri="{FF2B5EF4-FFF2-40B4-BE49-F238E27FC236}">
                    <a16:creationId xmlns:a16="http://schemas.microsoft.com/office/drawing/2014/main" id="{ADE22F8F-601B-D859-8D69-DA6B715558C9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노인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CFF5B70-D651-572A-395B-B385F7283085}"/>
              </a:ext>
            </a:extLst>
          </p:cNvPr>
          <p:cNvGrpSpPr/>
          <p:nvPr/>
        </p:nvGrpSpPr>
        <p:grpSpPr>
          <a:xfrm>
            <a:off x="7909498" y="2535527"/>
            <a:ext cx="3707250" cy="4032529"/>
            <a:chOff x="352926" y="2609320"/>
            <a:chExt cx="3707250" cy="403252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5CC0140-EF1D-5F93-FE0C-20A216E86B02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A0D49EB-9D5D-0B37-56FC-3A010FAFE44B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61" name="사각형: 둥근 모서리 260">
                  <a:extLst>
                    <a:ext uri="{FF2B5EF4-FFF2-40B4-BE49-F238E27FC236}">
                      <a16:creationId xmlns:a16="http://schemas.microsoft.com/office/drawing/2014/main" id="{D4199AE2-7E67-8A83-E037-A1021E178BAD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62" name="Google Shape;134;p4">
                  <a:extLst>
                    <a:ext uri="{FF2B5EF4-FFF2-40B4-BE49-F238E27FC236}">
                      <a16:creationId xmlns:a16="http://schemas.microsoft.com/office/drawing/2014/main" id="{CE5267D9-3561-AFD7-5C67-B5B56F0A441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260" name="Google Shape;294;p10">
                <a:extLst>
                  <a:ext uri="{FF2B5EF4-FFF2-40B4-BE49-F238E27FC236}">
                    <a16:creationId xmlns:a16="http://schemas.microsoft.com/office/drawing/2014/main" id="{902DD748-BB5C-B072-E722-D44C815BBE3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보안등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D703CDB-062F-A106-D008-A09FBB6E78E7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13DFFAB-DFF4-A0FB-7654-2C5AD9E7FB28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E29A43C6-9D0A-1CDC-1689-C788373279B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58" name="Google Shape;134;p4">
                  <a:extLst>
                    <a:ext uri="{FF2B5EF4-FFF2-40B4-BE49-F238E27FC236}">
                      <a16:creationId xmlns:a16="http://schemas.microsoft.com/office/drawing/2014/main" id="{0D52E3C8-F04C-E87A-C9D6-4D4C4D3D02A4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</p:txBody>
            </p:sp>
          </p:grpSp>
          <p:sp>
            <p:nvSpPr>
              <p:cNvPr id="256" name="Google Shape;294;p10">
                <a:extLst>
                  <a:ext uri="{FF2B5EF4-FFF2-40B4-BE49-F238E27FC236}">
                    <a16:creationId xmlns:a16="http://schemas.microsoft.com/office/drawing/2014/main" id="{D7F560CC-7AB3-A098-2D7F-862B27B1F28A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여성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sp>
        <p:nvSpPr>
          <p:cNvPr id="266" name="Google Shape;134;p4">
            <a:extLst>
              <a:ext uri="{FF2B5EF4-FFF2-40B4-BE49-F238E27FC236}">
                <a16:creationId xmlns:a16="http://schemas.microsoft.com/office/drawing/2014/main" id="{BD7C0597-40C3-D24F-40F8-C89839CE2E9D}"/>
              </a:ext>
            </a:extLst>
          </p:cNvPr>
          <p:cNvSpPr txBox="1"/>
          <p:nvPr/>
        </p:nvSpPr>
        <p:spPr>
          <a:xfrm>
            <a:off x="5055516" y="2639192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CCTV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7" name="Google Shape;134;p4">
            <a:extLst>
              <a:ext uri="{FF2B5EF4-FFF2-40B4-BE49-F238E27FC236}">
                <a16:creationId xmlns:a16="http://schemas.microsoft.com/office/drawing/2014/main" id="{F6D36F40-145A-F2E8-C2B1-B32494C404F0}"/>
              </a:ext>
            </a:extLst>
          </p:cNvPr>
          <p:cNvSpPr txBox="1"/>
          <p:nvPr/>
        </p:nvSpPr>
        <p:spPr>
          <a:xfrm>
            <a:off x="8878017" y="2652637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보안등 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8" name="Google Shape;134;p4">
            <a:extLst>
              <a:ext uri="{FF2B5EF4-FFF2-40B4-BE49-F238E27FC236}">
                <a16:creationId xmlns:a16="http://schemas.microsoft.com/office/drawing/2014/main" id="{B87121CE-C2E3-171F-BCE9-8E415D11D946}"/>
              </a:ext>
            </a:extLst>
          </p:cNvPr>
          <p:cNvSpPr txBox="1"/>
          <p:nvPr/>
        </p:nvSpPr>
        <p:spPr>
          <a:xfrm>
            <a:off x="1309193" y="471907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어린이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69" name="Google Shape;134;p4">
            <a:extLst>
              <a:ext uri="{FF2B5EF4-FFF2-40B4-BE49-F238E27FC236}">
                <a16:creationId xmlns:a16="http://schemas.microsoft.com/office/drawing/2014/main" id="{810455D4-A1F8-C0EF-7135-A869C39975E6}"/>
              </a:ext>
            </a:extLst>
          </p:cNvPr>
          <p:cNvSpPr txBox="1"/>
          <p:nvPr/>
        </p:nvSpPr>
        <p:spPr>
          <a:xfrm>
            <a:off x="4770482" y="471273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노년층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70" name="Google Shape;134;p4">
            <a:extLst>
              <a:ext uri="{FF2B5EF4-FFF2-40B4-BE49-F238E27FC236}">
                <a16:creationId xmlns:a16="http://schemas.microsoft.com/office/drawing/2014/main" id="{15D78C88-42E1-BCAF-64AD-CA2D1C3B19CD}"/>
              </a:ext>
            </a:extLst>
          </p:cNvPr>
          <p:cNvSpPr txBox="1"/>
          <p:nvPr/>
        </p:nvSpPr>
        <p:spPr>
          <a:xfrm>
            <a:off x="8606013" y="4735588"/>
            <a:ext cx="227679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부산시 여성 분포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D342FE-884B-01BE-8D5A-99885B9FA810}"/>
              </a:ext>
            </a:extLst>
          </p:cNvPr>
          <p:cNvSpPr/>
          <p:nvPr/>
        </p:nvSpPr>
        <p:spPr>
          <a:xfrm>
            <a:off x="272143" y="2341273"/>
            <a:ext cx="11566931" cy="217545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4176AD-9860-E570-0CA9-D2207DD21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645" y="2705928"/>
            <a:ext cx="85439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11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 txBox="1"/>
          <p:nvPr/>
        </p:nvSpPr>
        <p:spPr>
          <a:xfrm>
            <a:off x="4021198" y="3178650"/>
            <a:ext cx="4364889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800" dirty="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프</a:t>
            </a:r>
            <a:r>
              <a:rPr lang="ko-KR" altLang="en-US" sz="4800" dirty="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로젝트 방법</a:t>
            </a:r>
            <a:endParaRPr dirty="0">
              <a:latin typeface="에스코어 드림 6 Bold"/>
              <a:ea typeface="에스코어 드림 6 Bold"/>
            </a:endParaRPr>
          </a:p>
        </p:txBody>
      </p:sp>
      <p:pic>
        <p:nvPicPr>
          <p:cNvPr id="304" name="Google Shape;304;p11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86982" y="1153757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1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08" name="Google Shape;308;p11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09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259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이등변 삼각형 31"/>
          <p:cNvSpPr/>
          <p:nvPr/>
        </p:nvSpPr>
        <p:spPr>
          <a:xfrm rot="5400000">
            <a:off x="3225317" y="1711023"/>
            <a:ext cx="5520561" cy="4742647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13630" y="4762723"/>
            <a:ext cx="5089017" cy="1748676"/>
            <a:chOff x="576059" y="4683293"/>
            <a:chExt cx="5089017" cy="1748676"/>
          </a:xfrm>
        </p:grpSpPr>
        <p:sp>
          <p:nvSpPr>
            <p:cNvPr id="320" name="Google Shape;320;p12"/>
            <p:cNvSpPr txBox="1"/>
            <p:nvPr/>
          </p:nvSpPr>
          <p:spPr>
            <a:xfrm>
              <a:off x="576059" y="4683293"/>
              <a:ext cx="1757238" cy="540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조현지</a:t>
              </a:r>
              <a:endParaRPr sz="14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sp>
          <p:nvSpPr>
            <p:cNvPr id="323" name="Google Shape;323;p12"/>
            <p:cNvSpPr txBox="1"/>
            <p:nvPr/>
          </p:nvSpPr>
          <p:spPr>
            <a:xfrm>
              <a:off x="576059" y="5093181"/>
              <a:ext cx="5089017" cy="13387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</a:t>
              </a:r>
              <a:r>
                <a:rPr lang="ko-KR" altLang="en-US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수집 및 </a:t>
              </a:r>
              <a:r>
                <a:rPr lang="ko-KR" altLang="en-US" sz="1800" dirty="0" err="1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전처리</a:t>
              </a:r>
              <a:endParaRPr lang="ko-KR" altLang="en-US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ko-KR" altLang="en-US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시각화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alt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Document</a:t>
              </a:r>
              <a:endParaRPr lang="ko-KR" altLang="en-US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4742" y="1738022"/>
            <a:ext cx="5089017" cy="1764558"/>
            <a:chOff x="576059" y="1824211"/>
            <a:chExt cx="5089017" cy="1764558"/>
          </a:xfrm>
        </p:grpSpPr>
        <p:sp>
          <p:nvSpPr>
            <p:cNvPr id="319" name="Google Shape;319;p12"/>
            <p:cNvSpPr txBox="1"/>
            <p:nvPr/>
          </p:nvSpPr>
          <p:spPr>
            <a:xfrm>
              <a:off x="576059" y="2298776"/>
              <a:ext cx="5089017" cy="1289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- 데이터 수집 및 </a:t>
              </a:r>
              <a:r>
                <a:rPr lang="ko-KR" sz="1800" dirty="0" err="1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전처리</a:t>
              </a:r>
              <a:endParaRPr lang="ko-KR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시각화 </a:t>
              </a:r>
              <a:endParaRPr lang="en-US" altLang="ko-KR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alt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Document</a:t>
              </a:r>
              <a:endParaRPr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sp>
          <p:nvSpPr>
            <p:cNvPr id="9" name="Google Shape;318;p12"/>
            <p:cNvSpPr txBox="1"/>
            <p:nvPr/>
          </p:nvSpPr>
          <p:spPr>
            <a:xfrm>
              <a:off x="576059" y="1824211"/>
              <a:ext cx="1757238" cy="553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최애하</a:t>
              </a:r>
              <a:endParaRPr sz="14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</p:grpSp>
      <p:sp>
        <p:nvSpPr>
          <p:cNvPr id="17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" name="Google Shape;129;p4"/>
          <p:cNvSpPr txBox="1"/>
          <p:nvPr/>
        </p:nvSpPr>
        <p:spPr>
          <a:xfrm>
            <a:off x="4361451" y="469353"/>
            <a:ext cx="238769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역할 분담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20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21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2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프로젝트 방법</a:t>
            </a:r>
            <a:endParaRPr dirty="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23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그룹 6"/>
          <p:cNvGrpSpPr/>
          <p:nvPr/>
        </p:nvGrpSpPr>
        <p:grpSpPr>
          <a:xfrm>
            <a:off x="7297391" y="1738022"/>
            <a:ext cx="5089017" cy="1763912"/>
            <a:chOff x="5997599" y="1821630"/>
            <a:chExt cx="5089017" cy="1763912"/>
          </a:xfrm>
        </p:grpSpPr>
        <p:sp>
          <p:nvSpPr>
            <p:cNvPr id="324" name="Google Shape;324;p12"/>
            <p:cNvSpPr txBox="1"/>
            <p:nvPr/>
          </p:nvSpPr>
          <p:spPr>
            <a:xfrm>
              <a:off x="5997599" y="2295549"/>
              <a:ext cx="5089017" cy="1289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- 데이터 수집 및 </a:t>
              </a:r>
              <a:r>
                <a:rPr lang="ko-KR" sz="1800" dirty="0" err="1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전처리</a:t>
              </a:r>
              <a:endParaRPr lang="ko-KR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시각화</a:t>
              </a:r>
              <a:endParaRPr lang="en-US" altLang="ko-KR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alt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Document</a:t>
              </a:r>
              <a:endParaRPr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sp>
          <p:nvSpPr>
            <p:cNvPr id="27" name="Google Shape;318;p12"/>
            <p:cNvSpPr txBox="1"/>
            <p:nvPr/>
          </p:nvSpPr>
          <p:spPr>
            <a:xfrm>
              <a:off x="5997599" y="1821630"/>
              <a:ext cx="1757238" cy="553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</a:rPr>
                <a:t>윤혜주</a:t>
              </a:r>
              <a:endParaRPr sz="14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297391" y="4762723"/>
            <a:ext cx="5089017" cy="1763912"/>
            <a:chOff x="5997599" y="1821630"/>
            <a:chExt cx="5089017" cy="1763912"/>
          </a:xfrm>
        </p:grpSpPr>
        <p:sp>
          <p:nvSpPr>
            <p:cNvPr id="10" name="Google Shape;324;p12"/>
            <p:cNvSpPr txBox="1"/>
            <p:nvPr/>
          </p:nvSpPr>
          <p:spPr>
            <a:xfrm>
              <a:off x="5997599" y="2295549"/>
              <a:ext cx="5089017" cy="1289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- </a:t>
              </a:r>
              <a:r>
                <a:rPr lang="en-US" alt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   </a:t>
              </a: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수집 및 </a:t>
              </a:r>
              <a:r>
                <a:rPr lang="ko-KR" sz="1800" dirty="0" err="1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전처리</a:t>
              </a:r>
              <a:endParaRPr lang="ko-KR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시각화</a:t>
              </a:r>
              <a:endParaRPr lang="en-US" altLang="ko-KR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alt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Document</a:t>
              </a:r>
              <a:endParaRPr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sp>
          <p:nvSpPr>
            <p:cNvPr id="11" name="Google Shape;318;p12"/>
            <p:cNvSpPr txBox="1"/>
            <p:nvPr/>
          </p:nvSpPr>
          <p:spPr>
            <a:xfrm>
              <a:off x="5997599" y="1821630"/>
              <a:ext cx="1757238" cy="540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정의민</a:t>
              </a:r>
              <a:endParaRPr sz="14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56301" y="3026908"/>
            <a:ext cx="5089018" cy="1812707"/>
            <a:chOff x="5997598" y="1821630"/>
            <a:chExt cx="5089018" cy="1812707"/>
          </a:xfrm>
        </p:grpSpPr>
        <p:sp>
          <p:nvSpPr>
            <p:cNvPr id="14" name="Google Shape;324;p12"/>
            <p:cNvSpPr txBox="1"/>
            <p:nvPr/>
          </p:nvSpPr>
          <p:spPr>
            <a:xfrm>
              <a:off x="5997599" y="2295549"/>
              <a:ext cx="5089017" cy="13387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AF2FA"/>
                </a:buClr>
                <a:buFontTx/>
                <a:buChar char="-"/>
                <a:defRPr/>
              </a:pPr>
              <a:r>
                <a:rPr lang="ko-KR" sz="1800" dirty="0">
                  <a:solidFill>
                    <a:schemeClr val="bg1">
                      <a:lumMod val="85000"/>
                    </a:schemeClr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수집 및 </a:t>
              </a:r>
              <a:r>
                <a:rPr lang="ko-KR" sz="1800" dirty="0" err="1">
                  <a:solidFill>
                    <a:schemeClr val="bg1">
                      <a:lumMod val="85000"/>
                    </a:schemeClr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전처리</a:t>
              </a:r>
              <a:endParaRPr lang="ko-KR" sz="1800" dirty="0">
                <a:solidFill>
                  <a:schemeClr val="bg1">
                    <a:lumMod val="8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AF2FA"/>
                </a:buClr>
                <a:buFontTx/>
                <a:buChar char="-"/>
                <a:defRPr/>
              </a:pPr>
              <a:r>
                <a:rPr lang="ko-KR" sz="1800" dirty="0">
                  <a:solidFill>
                    <a:schemeClr val="bg1">
                      <a:lumMod val="85000"/>
                    </a:schemeClr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시각화</a:t>
              </a: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AF2FA"/>
                </a:buClr>
                <a:buFontTx/>
                <a:buChar char="-"/>
                <a:defRPr/>
              </a:pPr>
              <a:r>
                <a:rPr lang="en-US" altLang="ko-KR" sz="1800" dirty="0">
                  <a:solidFill>
                    <a:schemeClr val="bg1">
                      <a:lumMod val="85000"/>
                    </a:schemeClr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Document</a:t>
              </a:r>
              <a:endParaRPr sz="1800" dirty="0">
                <a:solidFill>
                  <a:schemeClr val="bg1">
                    <a:lumMod val="8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sp>
          <p:nvSpPr>
            <p:cNvPr id="15" name="Google Shape;318;p12"/>
            <p:cNvSpPr txBox="1"/>
            <p:nvPr/>
          </p:nvSpPr>
          <p:spPr>
            <a:xfrm>
              <a:off x="5997598" y="1821630"/>
              <a:ext cx="1757238" cy="5430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박지석</a:t>
              </a:r>
              <a:r>
                <a:rPr lang="en-US" altLang="ko-KR" sz="2000" b="1">
                  <a:solidFill>
                    <a:schemeClr val="bg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(</a:t>
              </a:r>
              <a:r>
                <a:rPr lang="ko-KR" altLang="en-US" sz="2000" b="1">
                  <a:solidFill>
                    <a:schemeClr val="bg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팀장</a:t>
              </a:r>
              <a:r>
                <a:rPr lang="en-US" altLang="ko-KR" sz="2000" b="1">
                  <a:solidFill>
                    <a:schemeClr val="bg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)</a:t>
              </a:r>
              <a:endParaRPr sz="1400" b="1">
                <a:solidFill>
                  <a:schemeClr val="bg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448489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프로젝트 일정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8617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프로젝트 방법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3"/>
          <p:cNvSpPr txBox="1"/>
          <p:nvPr/>
        </p:nvSpPr>
        <p:spPr>
          <a:xfrm>
            <a:off x="345970" y="5128766"/>
            <a:ext cx="1846130" cy="55395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i="0" u="none" strike="noStrike" cap="none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분석보고서</a:t>
            </a:r>
            <a:endParaRPr sz="2000" b="1" i="0" u="none" strike="noStrike" cap="none">
              <a:solidFill>
                <a:schemeClr val="lt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45" name="Google Shape;345;p13"/>
          <p:cNvSpPr txBox="1"/>
          <p:nvPr/>
        </p:nvSpPr>
        <p:spPr>
          <a:xfrm>
            <a:off x="345970" y="1716850"/>
            <a:ext cx="1766983" cy="52183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주제 선정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46" name="Google Shape;346;p13"/>
          <p:cNvSpPr txBox="1"/>
          <p:nvPr/>
        </p:nvSpPr>
        <p:spPr>
          <a:xfrm>
            <a:off x="345970" y="2561799"/>
            <a:ext cx="1766983" cy="52183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데이터 수집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47" name="Google Shape;347;p13"/>
          <p:cNvSpPr txBox="1"/>
          <p:nvPr/>
        </p:nvSpPr>
        <p:spPr>
          <a:xfrm>
            <a:off x="345970" y="3406748"/>
            <a:ext cx="1766983" cy="52183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데이터 전처리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48" name="Google Shape;348;p13"/>
          <p:cNvSpPr txBox="1"/>
          <p:nvPr/>
        </p:nvSpPr>
        <p:spPr>
          <a:xfrm>
            <a:off x="345970" y="4251697"/>
            <a:ext cx="2668993" cy="55395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데이터 시각화</a:t>
            </a:r>
            <a:r>
              <a:rPr lang="en-US" alt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 </a:t>
            </a:r>
            <a:r>
              <a:rPr lang="ko-KR" altLang="en-US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분석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grpSp>
        <p:nvGrpSpPr>
          <p:cNvPr id="367" name="그룹 366"/>
          <p:cNvGrpSpPr/>
          <p:nvPr/>
        </p:nvGrpSpPr>
        <p:grpSpPr>
          <a:xfrm>
            <a:off x="2829456" y="1444492"/>
            <a:ext cx="8453494" cy="5046407"/>
            <a:chOff x="2999972" y="1444492"/>
            <a:chExt cx="8657381" cy="5357024"/>
          </a:xfrm>
        </p:grpSpPr>
        <p:sp>
          <p:nvSpPr>
            <p:cNvPr id="323" name="Google Shape;360;p14"/>
            <p:cNvSpPr/>
            <p:nvPr/>
          </p:nvSpPr>
          <p:spPr>
            <a:xfrm>
              <a:off x="6620778" y="3139945"/>
              <a:ext cx="266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 </a:t>
              </a:r>
              <a:endParaRPr/>
            </a:p>
          </p:txBody>
        </p:sp>
        <p:sp>
          <p:nvSpPr>
            <p:cNvPr id="324" name="Google Shape;361;p14"/>
            <p:cNvSpPr/>
            <p:nvPr/>
          </p:nvSpPr>
          <p:spPr>
            <a:xfrm>
              <a:off x="6620778" y="3139945"/>
              <a:ext cx="266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 </a:t>
              </a:r>
              <a:endParaRPr/>
            </a:p>
          </p:txBody>
        </p:sp>
        <p:sp>
          <p:nvSpPr>
            <p:cNvPr id="325" name="Google Shape;362;p14"/>
            <p:cNvSpPr/>
            <p:nvPr/>
          </p:nvSpPr>
          <p:spPr>
            <a:xfrm>
              <a:off x="6620778" y="3139945"/>
              <a:ext cx="266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 </a:t>
              </a:r>
              <a:endParaRPr/>
            </a:p>
          </p:txBody>
        </p:sp>
        <p:pic>
          <p:nvPicPr>
            <p:cNvPr id="329" name="Google Shape;366;p14" descr="https://lh7-us.googleusercontent.com/slidesz/AGV_vUd8s5A5-gGmHJA9PcYouYls6Ix7wjpPPyAJ2S2UtcBWqYbiStzCvHFhlo5y__nryEfeyrR-VlvpRiiXv5PrAdnKNs-7r-6i4Fa0qkyBeUYUbh86E298Iv33bloN06jWsehhucoqX-zWQ4BNCZ-FvJmeKN50ffliiUCE6msNCYQCAMq78f6aWR4=s2048?key=gQTeFdCIfCDp9M-HW1hscA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10457733" y="5312033"/>
              <a:ext cx="1199620" cy="855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74;p14" descr="https://lh7-us.googleusercontent.com/slidesz/AGV_vUcNZAdqqX6q-egz3bIcFzJIA88h-etjJ-T4ODIyhhQtfvheQ_4rkcTnIX3oQSQJCTTbgZay23oZKi4ojUAHlEFEF-fw8Vbs2JaLNocoX8kDeHeEagIrJhtW1rfxZNfjj4SRm6g9VLcZKxbEv28ewlHJvPtGe-FHxPiIc_VJjxRXQaA41-wGD58=s2048?key=gQTeFdCIfCDp9M-HW1hscA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10714489" y="5044062"/>
              <a:ext cx="691739" cy="3178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3" name="Google Shape;375;p14"/>
            <p:cNvGrpSpPr/>
            <p:nvPr/>
          </p:nvGrpSpPr>
          <p:grpSpPr>
            <a:xfrm>
              <a:off x="2999972" y="1444492"/>
              <a:ext cx="1094792" cy="4874684"/>
              <a:chOff x="2341984" y="1548882"/>
              <a:chExt cx="1094792" cy="4874684"/>
            </a:xfrm>
          </p:grpSpPr>
          <p:cxnSp>
            <p:nvCxnSpPr>
              <p:cNvPr id="349" name="Google Shape;376;p14"/>
              <p:cNvCxnSpPr/>
              <p:nvPr/>
            </p:nvCxnSpPr>
            <p:spPr>
              <a:xfrm>
                <a:off x="2341984" y="154888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  <p:cxnSp>
            <p:nvCxnSpPr>
              <p:cNvPr id="350" name="Google Shape;377;p14"/>
              <p:cNvCxnSpPr/>
              <p:nvPr/>
            </p:nvCxnSpPr>
            <p:spPr>
              <a:xfrm>
                <a:off x="3436776" y="156356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</p:grpSp>
        <p:grpSp>
          <p:nvGrpSpPr>
            <p:cNvPr id="351" name="Google Shape;378;p14"/>
            <p:cNvGrpSpPr/>
            <p:nvPr/>
          </p:nvGrpSpPr>
          <p:grpSpPr>
            <a:xfrm>
              <a:off x="5239602" y="1448856"/>
              <a:ext cx="1094792" cy="4874684"/>
              <a:chOff x="2341984" y="1548882"/>
              <a:chExt cx="1094792" cy="4874684"/>
            </a:xfrm>
          </p:grpSpPr>
          <p:cxnSp>
            <p:nvCxnSpPr>
              <p:cNvPr id="352" name="Google Shape;379;p14"/>
              <p:cNvCxnSpPr/>
              <p:nvPr/>
            </p:nvCxnSpPr>
            <p:spPr>
              <a:xfrm>
                <a:off x="2341984" y="154888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  <p:cxnSp>
            <p:nvCxnSpPr>
              <p:cNvPr id="353" name="Google Shape;380;p14"/>
              <p:cNvCxnSpPr/>
              <p:nvPr/>
            </p:nvCxnSpPr>
            <p:spPr>
              <a:xfrm>
                <a:off x="3436776" y="156356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</p:grpSp>
        <p:grpSp>
          <p:nvGrpSpPr>
            <p:cNvPr id="354" name="Google Shape;381;p14"/>
            <p:cNvGrpSpPr/>
            <p:nvPr/>
          </p:nvGrpSpPr>
          <p:grpSpPr>
            <a:xfrm>
              <a:off x="7318921" y="1459172"/>
              <a:ext cx="1094792" cy="4874684"/>
              <a:chOff x="2341984" y="1548882"/>
              <a:chExt cx="1094792" cy="4874684"/>
            </a:xfrm>
          </p:grpSpPr>
          <p:cxnSp>
            <p:nvCxnSpPr>
              <p:cNvPr id="355" name="Google Shape;382;p14"/>
              <p:cNvCxnSpPr/>
              <p:nvPr/>
            </p:nvCxnSpPr>
            <p:spPr>
              <a:xfrm>
                <a:off x="2341984" y="154888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  <p:cxnSp>
            <p:nvCxnSpPr>
              <p:cNvPr id="356" name="Google Shape;383;p14"/>
              <p:cNvCxnSpPr/>
              <p:nvPr/>
            </p:nvCxnSpPr>
            <p:spPr>
              <a:xfrm>
                <a:off x="3436776" y="156356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</p:grpSp>
        <p:grpSp>
          <p:nvGrpSpPr>
            <p:cNvPr id="357" name="Google Shape;384;p14"/>
            <p:cNvGrpSpPr/>
            <p:nvPr/>
          </p:nvGrpSpPr>
          <p:grpSpPr>
            <a:xfrm>
              <a:off x="9368570" y="1480568"/>
              <a:ext cx="1094792" cy="4874684"/>
              <a:chOff x="2341984" y="1548882"/>
              <a:chExt cx="1094792" cy="4874684"/>
            </a:xfrm>
          </p:grpSpPr>
          <p:cxnSp>
            <p:nvCxnSpPr>
              <p:cNvPr id="358" name="Google Shape;385;p14"/>
              <p:cNvCxnSpPr/>
              <p:nvPr/>
            </p:nvCxnSpPr>
            <p:spPr>
              <a:xfrm>
                <a:off x="2341984" y="154888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  <p:cxnSp>
            <p:nvCxnSpPr>
              <p:cNvPr id="359" name="Google Shape;386;p14"/>
              <p:cNvCxnSpPr/>
              <p:nvPr/>
            </p:nvCxnSpPr>
            <p:spPr>
              <a:xfrm>
                <a:off x="3436776" y="156356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</p:grpSp>
        <p:sp>
          <p:nvSpPr>
            <p:cNvPr id="360" name="Google Shape;387;p14"/>
            <p:cNvSpPr txBox="1"/>
            <p:nvPr/>
          </p:nvSpPr>
          <p:spPr>
            <a:xfrm>
              <a:off x="8059240" y="6457296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6/23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1" name="Google Shape;388;p14"/>
            <p:cNvSpPr txBox="1"/>
            <p:nvPr/>
          </p:nvSpPr>
          <p:spPr>
            <a:xfrm>
              <a:off x="9030688" y="6444962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6/24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2" name="Google Shape;389;p14"/>
            <p:cNvSpPr txBox="1"/>
            <p:nvPr/>
          </p:nvSpPr>
          <p:spPr>
            <a:xfrm>
              <a:off x="10054282" y="6462963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6/25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3" name="Google Shape;390;p14"/>
            <p:cNvSpPr txBox="1"/>
            <p:nvPr/>
          </p:nvSpPr>
          <p:spPr>
            <a:xfrm>
              <a:off x="4837545" y="6449792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6/20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4" name="Google Shape;391;p14"/>
            <p:cNvSpPr txBox="1"/>
            <p:nvPr/>
          </p:nvSpPr>
          <p:spPr>
            <a:xfrm>
              <a:off x="3668525" y="6444962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6/19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5" name="Google Shape;392;p14"/>
            <p:cNvSpPr txBox="1"/>
            <p:nvPr/>
          </p:nvSpPr>
          <p:spPr>
            <a:xfrm>
              <a:off x="5915788" y="6447777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6/21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6" name="Google Shape;393;p14"/>
            <p:cNvSpPr txBox="1"/>
            <p:nvPr/>
          </p:nvSpPr>
          <p:spPr>
            <a:xfrm>
              <a:off x="6936436" y="6449685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6/22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368" name="Google Shape;394;p14"/>
          <p:cNvSpPr txBox="1"/>
          <p:nvPr/>
        </p:nvSpPr>
        <p:spPr>
          <a:xfrm>
            <a:off x="2386316" y="6155019"/>
            <a:ext cx="911367" cy="31892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6/18</a:t>
            </a:r>
            <a:endParaRPr sz="1600" b="0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4" name="직사각형 373"/>
          <p:cNvSpPr/>
          <p:nvPr/>
        </p:nvSpPr>
        <p:spPr>
          <a:xfrm>
            <a:off x="5321127" y="1466833"/>
            <a:ext cx="5965476" cy="18351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9" name="사각형: 둥근 모서리 368"/>
          <p:cNvSpPr/>
          <p:nvPr/>
        </p:nvSpPr>
        <p:spPr>
          <a:xfrm>
            <a:off x="2823038" y="1762062"/>
            <a:ext cx="1569855" cy="506045"/>
          </a:xfrm>
          <a:prstGeom prst="roundRect">
            <a:avLst>
              <a:gd name="adj" fmla="val 16667"/>
            </a:avLst>
          </a:prstGeom>
          <a:solidFill>
            <a:schemeClr val="bg2">
              <a:lumMod val="10000"/>
              <a:lumOff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0" name="사각형: 둥근 모서리 369"/>
          <p:cNvSpPr/>
          <p:nvPr/>
        </p:nvSpPr>
        <p:spPr>
          <a:xfrm>
            <a:off x="2821029" y="2617552"/>
            <a:ext cx="2192564" cy="506045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  <a:lumOff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1" name="사각형: 둥근 모서리 370"/>
          <p:cNvSpPr/>
          <p:nvPr/>
        </p:nvSpPr>
        <p:spPr>
          <a:xfrm>
            <a:off x="3333757" y="3473042"/>
            <a:ext cx="2780565" cy="506045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2" name="사각형: 둥근 모서리 371"/>
          <p:cNvSpPr/>
          <p:nvPr/>
        </p:nvSpPr>
        <p:spPr>
          <a:xfrm>
            <a:off x="3909145" y="4328532"/>
            <a:ext cx="4203806" cy="50604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Google Shape;134;p4"/>
          <p:cNvSpPr txBox="1"/>
          <p:nvPr/>
        </p:nvSpPr>
        <p:spPr>
          <a:xfrm>
            <a:off x="5321126" y="1708603"/>
            <a:ext cx="6483879" cy="4348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부산시 범죄부문 하위권 기록 </a:t>
            </a:r>
            <a:r>
              <a:rPr lang="en-US" altLang="ko-KR" sz="1600" dirty="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-&gt; CCTV</a:t>
            </a:r>
            <a:r>
              <a:rPr lang="ko-KR" altLang="en-US" sz="1600" dirty="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와 보안등 설치 최적지역 분석 </a:t>
            </a:r>
          </a:p>
        </p:txBody>
      </p:sp>
      <p:sp>
        <p:nvSpPr>
          <p:cNvPr id="13" name="Google Shape;134;p4"/>
          <p:cNvSpPr txBox="1"/>
          <p:nvPr/>
        </p:nvSpPr>
        <p:spPr>
          <a:xfrm>
            <a:off x="5362150" y="2415233"/>
            <a:ext cx="6483879" cy="782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CCTV</a:t>
            </a:r>
            <a:r>
              <a:rPr lang="ko-KR" altLang="en-US" sz="16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와 보안등 설치 최적지역 산출을 위한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지표가 될 데이터 수집</a:t>
            </a:r>
          </a:p>
        </p:txBody>
      </p:sp>
      <p:sp>
        <p:nvSpPr>
          <p:cNvPr id="373" name="사각형: 둥근 모서리 372"/>
          <p:cNvSpPr/>
          <p:nvPr/>
        </p:nvSpPr>
        <p:spPr>
          <a:xfrm>
            <a:off x="4632565" y="5184022"/>
            <a:ext cx="5479016" cy="506045"/>
          </a:xfrm>
          <a:prstGeom prst="roundRect">
            <a:avLst>
              <a:gd name="adj" fmla="val 16667"/>
            </a:avLst>
          </a:prstGeom>
          <a:solidFill>
            <a:srgbClr val="2D51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379" name="그룹 378"/>
          <p:cNvGrpSpPr/>
          <p:nvPr/>
        </p:nvGrpSpPr>
        <p:grpSpPr>
          <a:xfrm>
            <a:off x="4622958" y="4763386"/>
            <a:ext cx="5695839" cy="1332599"/>
            <a:chOff x="4622958" y="4763386"/>
            <a:chExt cx="5695839" cy="1332599"/>
          </a:xfrm>
        </p:grpSpPr>
        <p:sp>
          <p:nvSpPr>
            <p:cNvPr id="378" name="이등변 삼각형 377"/>
            <p:cNvSpPr/>
            <p:nvPr/>
          </p:nvSpPr>
          <p:spPr>
            <a:xfrm rot="5400000">
              <a:off x="9365187" y="5142374"/>
              <a:ext cx="1332599" cy="574623"/>
            </a:xfrm>
            <a:prstGeom prst="triangle">
              <a:avLst>
                <a:gd name="adj" fmla="val 50000"/>
              </a:avLst>
            </a:prstGeom>
            <a:solidFill>
              <a:srgbClr val="2D51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Google Shape;134;p4"/>
            <p:cNvSpPr txBox="1"/>
            <p:nvPr/>
          </p:nvSpPr>
          <p:spPr>
            <a:xfrm>
              <a:off x="4622958" y="5211718"/>
              <a:ext cx="5647257" cy="461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지표를 기준으로 점수화하여 </a:t>
              </a:r>
              <a:r>
                <a:rPr lang="en-US" altLang="ko-KR" sz="1600">
                  <a:solidFill>
                    <a:schemeClr val="bg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CCTV</a:t>
              </a:r>
              <a:r>
                <a:rPr lang="ko-KR" altLang="en-US" sz="1600">
                  <a:solidFill>
                    <a:schemeClr val="bg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와 보안등 설치 최적지역 도출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25712" y="2515647"/>
            <a:ext cx="9840078" cy="3097434"/>
            <a:chOff x="1025712" y="2515647"/>
            <a:chExt cx="9840078" cy="3097434"/>
          </a:xfrm>
        </p:grpSpPr>
        <p:pic>
          <p:nvPicPr>
            <p:cNvPr id="407" name="Google Shape;407;p15" descr="폴더 icon"/>
            <p:cNvPicPr/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4253337" y="3248198"/>
              <a:ext cx="1186899" cy="1222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5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1233033" y="2515647"/>
              <a:ext cx="2017259" cy="67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5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1306123" y="3639273"/>
              <a:ext cx="1694797" cy="44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15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1025712" y="4534541"/>
              <a:ext cx="2575771" cy="69507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1" name="Google Shape;411;p15"/>
            <p:cNvCxnSpPr/>
            <p:nvPr/>
          </p:nvCxnSpPr>
          <p:spPr>
            <a:xfrm>
              <a:off x="3591930" y="3010840"/>
              <a:ext cx="462737" cy="38634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12" name="Google Shape;412;p15"/>
            <p:cNvCxnSpPr/>
            <p:nvPr/>
          </p:nvCxnSpPr>
          <p:spPr>
            <a:xfrm>
              <a:off x="3413049" y="3916461"/>
              <a:ext cx="641618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13" name="Google Shape;413;p15"/>
            <p:cNvCxnSpPr/>
            <p:nvPr/>
          </p:nvCxnSpPr>
          <p:spPr>
            <a:xfrm rot="10800000" flipH="1">
              <a:off x="3644418" y="4495989"/>
              <a:ext cx="494674" cy="35649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sp>
          <p:nvSpPr>
            <p:cNvPr id="414" name="Google Shape;414;p15"/>
            <p:cNvSpPr txBox="1"/>
            <p:nvPr/>
          </p:nvSpPr>
          <p:spPr>
            <a:xfrm>
              <a:off x="6270261" y="4957740"/>
              <a:ext cx="22237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 전처리</a:t>
              </a:r>
              <a:endParaRPr sz="20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cxnSp>
          <p:nvCxnSpPr>
            <p:cNvPr id="415" name="Google Shape;415;p15"/>
            <p:cNvCxnSpPr/>
            <p:nvPr/>
          </p:nvCxnSpPr>
          <p:spPr>
            <a:xfrm>
              <a:off x="5729185" y="3923536"/>
              <a:ext cx="641618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pic>
          <p:nvPicPr>
            <p:cNvPr id="416" name="Google Shape;416;p15" descr="처리 icon"/>
            <p:cNvPicPr/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6659751" y="3338937"/>
              <a:ext cx="1160907" cy="11956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15"/>
            <p:cNvSpPr txBox="1"/>
            <p:nvPr/>
          </p:nvSpPr>
          <p:spPr>
            <a:xfrm>
              <a:off x="4259061" y="4957740"/>
              <a:ext cx="1511864" cy="324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 수집</a:t>
              </a:r>
              <a:endParaRPr/>
            </a:p>
          </p:txBody>
        </p:sp>
        <p:cxnSp>
          <p:nvCxnSpPr>
            <p:cNvPr id="418" name="Google Shape;418;p15"/>
            <p:cNvCxnSpPr/>
            <p:nvPr/>
          </p:nvCxnSpPr>
          <p:spPr>
            <a:xfrm>
              <a:off x="8218780" y="3936739"/>
              <a:ext cx="641618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pic>
          <p:nvPicPr>
            <p:cNvPr id="419" name="Google Shape;419;p15" descr="보기 icon"/>
            <p:cNvPicPr/>
            <p:nvPr/>
          </p:nvPicPr>
          <p:blipFill rotWithShape="1">
            <a:blip r:embed="rId8">
              <a:alphaModFix/>
            </a:blip>
            <a:srcRect/>
            <a:stretch>
              <a:fillRect/>
            </a:stretch>
          </p:blipFill>
          <p:spPr>
            <a:xfrm>
              <a:off x="9232254" y="3278510"/>
              <a:ext cx="1383539" cy="1383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15"/>
            <p:cNvSpPr txBox="1"/>
            <p:nvPr/>
          </p:nvSpPr>
          <p:spPr>
            <a:xfrm>
              <a:off x="9066883" y="4905235"/>
              <a:ext cx="1798907" cy="707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 시각화</a:t>
              </a:r>
              <a:r>
                <a:rPr lang="en-US" altLang="ko-KR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ko-KR" altLang="en-US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분석</a:t>
              </a:r>
              <a:endParaRPr sz="20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3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 프로세스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프로젝트 방법</a:t>
            </a: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584815" y="2436679"/>
            <a:ext cx="4966900" cy="633507"/>
            <a:chOff x="584815" y="2429513"/>
            <a:chExt cx="4966900" cy="633507"/>
          </a:xfrm>
        </p:grpSpPr>
        <p:sp>
          <p:nvSpPr>
            <p:cNvPr id="5" name="Google Shape;348;p13"/>
            <p:cNvSpPr txBox="1"/>
            <p:nvPr/>
          </p:nvSpPr>
          <p:spPr>
            <a:xfrm>
              <a:off x="584815" y="2483284"/>
              <a:ext cx="2296145" cy="553957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프로그래밍 언어</a:t>
              </a:r>
              <a:endParaRPr sz="2000" b="1" i="0" u="none" strike="noStrike" cap="none">
                <a:solidFill>
                  <a:schemeClr val="lt1"/>
                </a:solidFill>
                <a:highlight>
                  <a:srgbClr val="163E64"/>
                </a:highlight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sp>
          <p:nvSpPr>
            <p:cNvPr id="9" name="Google Shape;134;p4"/>
            <p:cNvSpPr txBox="1"/>
            <p:nvPr/>
          </p:nvSpPr>
          <p:spPr>
            <a:xfrm>
              <a:off x="3835385" y="2501433"/>
              <a:ext cx="1716330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파이썬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025228" y="2429513"/>
              <a:ext cx="662972" cy="633507"/>
            </a:xfrm>
            <a:prstGeom prst="rect">
              <a:avLst/>
            </a:prstGeom>
            <a:noFill/>
          </p:spPr>
        </p:pic>
      </p:grpSp>
      <p:grpSp>
        <p:nvGrpSpPr>
          <p:cNvPr id="25" name="그룹 24"/>
          <p:cNvGrpSpPr/>
          <p:nvPr/>
        </p:nvGrpSpPr>
        <p:grpSpPr>
          <a:xfrm>
            <a:off x="584815" y="5018171"/>
            <a:ext cx="10408519" cy="767944"/>
            <a:chOff x="584815" y="4755386"/>
            <a:chExt cx="10408519" cy="767944"/>
          </a:xfrm>
        </p:grpSpPr>
        <p:sp>
          <p:nvSpPr>
            <p:cNvPr id="7" name="Google Shape;348;p13"/>
            <p:cNvSpPr txBox="1"/>
            <p:nvPr/>
          </p:nvSpPr>
          <p:spPr>
            <a:xfrm>
              <a:off x="584815" y="4879222"/>
              <a:ext cx="2296145" cy="553957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분석툴</a:t>
              </a:r>
              <a:endParaRPr sz="2000" b="1" i="0" u="none" strike="noStrike" cap="none">
                <a:solidFill>
                  <a:schemeClr val="lt1"/>
                </a:solidFill>
                <a:highlight>
                  <a:srgbClr val="163E64"/>
                </a:highlight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pic>
          <p:nvPicPr>
            <p:cNvPr id="19" name="Google Shape;445;p17" descr="File:QGIS logo new.svg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6834264" y="4833950"/>
              <a:ext cx="599229" cy="599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446;p17" descr="https://upload.wikimedia.org/wikipedia/commons/thumb/3/38/Jupyter_logo.svg/120px-Jupyter_logo.svg.png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3025228" y="4755386"/>
              <a:ext cx="662973" cy="767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34;p4"/>
            <p:cNvSpPr txBox="1"/>
            <p:nvPr/>
          </p:nvSpPr>
          <p:spPr>
            <a:xfrm>
              <a:off x="3835384" y="4879670"/>
              <a:ext cx="2735233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주피터 노트북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(</a:t>
              </a: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개발에디터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)</a:t>
              </a:r>
            </a:p>
          </p:txBody>
        </p:sp>
        <p:sp>
          <p:nvSpPr>
            <p:cNvPr id="13" name="Google Shape;134;p4"/>
            <p:cNvSpPr txBox="1"/>
            <p:nvPr/>
          </p:nvSpPr>
          <p:spPr>
            <a:xfrm>
              <a:off x="7697140" y="4875987"/>
              <a:ext cx="3296194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큐지아이에스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(</a:t>
              </a: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지도소프트웨어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)</a:t>
              </a:r>
              <a:endParaRPr lang="ko-KR" altLang="en-US" sz="18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</p:grpSp>
      <p:sp>
        <p:nvSpPr>
          <p:cNvPr id="14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" name="Google Shape;129;p4"/>
          <p:cNvSpPr txBox="1"/>
          <p:nvPr/>
        </p:nvSpPr>
        <p:spPr>
          <a:xfrm>
            <a:off x="4361451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분석환경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7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8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1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프로젝트 방법</a:t>
            </a:r>
          </a:p>
        </p:txBody>
      </p:sp>
      <p:pic>
        <p:nvPicPr>
          <p:cNvPr id="22" name="Google Shape;95;p1" descr="로고, 그래픽, 상징, 폰트이(가) 표시된 사진  자동 생성된 설명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그룹 28"/>
          <p:cNvGrpSpPr/>
          <p:nvPr/>
        </p:nvGrpSpPr>
        <p:grpSpPr>
          <a:xfrm>
            <a:off x="584815" y="1693465"/>
            <a:ext cx="5442228" cy="560163"/>
            <a:chOff x="584815" y="1693465"/>
            <a:chExt cx="5442228" cy="560163"/>
          </a:xfrm>
        </p:grpSpPr>
        <p:sp>
          <p:nvSpPr>
            <p:cNvPr id="4" name="Google Shape;348;p13"/>
            <p:cNvSpPr txBox="1"/>
            <p:nvPr/>
          </p:nvSpPr>
          <p:spPr>
            <a:xfrm>
              <a:off x="584815" y="1699671"/>
              <a:ext cx="2296145" cy="553957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운영체제</a:t>
              </a:r>
              <a:endParaRPr sz="2000" b="1" i="0" u="none" strike="noStrike" cap="none">
                <a:solidFill>
                  <a:schemeClr val="lt1"/>
                </a:solidFill>
                <a:highlight>
                  <a:srgbClr val="163E64"/>
                </a:highlight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982346" y="1693465"/>
              <a:ext cx="3044697" cy="560163"/>
            </a:xfrm>
            <a:prstGeom prst="rect">
              <a:avLst/>
            </a:prstGeom>
            <a:noFill/>
          </p:spPr>
        </p:pic>
      </p:grpSp>
      <p:sp>
        <p:nvSpPr>
          <p:cNvPr id="6" name="Google Shape;348;p13"/>
          <p:cNvSpPr txBox="1"/>
          <p:nvPr/>
        </p:nvSpPr>
        <p:spPr>
          <a:xfrm>
            <a:off x="584815" y="3897227"/>
            <a:ext cx="2296145" cy="55395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분석 라이브러리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982346" y="3160551"/>
            <a:ext cx="6664574" cy="1773855"/>
            <a:chOff x="2982346" y="3039927"/>
            <a:chExt cx="4451147" cy="1382353"/>
          </a:xfrm>
        </p:grpSpPr>
        <p:sp>
          <p:nvSpPr>
            <p:cNvPr id="23" name="사각형: 둥근 모서리 22"/>
            <p:cNvSpPr/>
            <p:nvPr/>
          </p:nvSpPr>
          <p:spPr>
            <a:xfrm>
              <a:off x="2982346" y="3054084"/>
              <a:ext cx="4451147" cy="1368196"/>
            </a:xfrm>
            <a:prstGeom prst="roundRect">
              <a:avLst>
                <a:gd name="adj" fmla="val 16667"/>
              </a:avLst>
            </a:prstGeom>
            <a:solidFill>
              <a:srgbClr val="EAF2FA">
                <a:alpha val="898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Google Shape;134;p4"/>
            <p:cNvSpPr txBox="1"/>
            <p:nvPr/>
          </p:nvSpPr>
          <p:spPr>
            <a:xfrm>
              <a:off x="3025229" y="3039927"/>
              <a:ext cx="4159342" cy="1367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ctr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 dirty="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데이터처리 라이브러리</a:t>
              </a:r>
              <a:r>
                <a:rPr lang="en-US" altLang="ko-KR" sz="1800" dirty="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: </a:t>
              </a: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 dirty="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시각화 라이브러리</a:t>
              </a:r>
              <a:r>
                <a:rPr lang="en-US" altLang="ko-KR" sz="1800" dirty="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: </a:t>
              </a: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 dirty="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지도 시각화 라이브러리</a:t>
              </a:r>
              <a:r>
                <a:rPr lang="en-US" altLang="ko-KR" sz="1800" dirty="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:</a:t>
              </a:r>
              <a:endParaRPr lang="ko-KR" altLang="en-US" sz="1800" dirty="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347290" y="3188245"/>
            <a:ext cx="1767032" cy="714405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974586" y="3876022"/>
            <a:ext cx="1992979" cy="398596"/>
          </a:xfrm>
          <a:prstGeom prst="rect">
            <a:avLst/>
          </a:prstGeom>
          <a:noFill/>
        </p:spPr>
      </p:pic>
      <p:pic>
        <p:nvPicPr>
          <p:cNvPr id="1034" name="Picture 10" descr="image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7157487" y="3720190"/>
            <a:ext cx="2052167" cy="621413"/>
          </a:xfrm>
          <a:prstGeom prst="rect">
            <a:avLst/>
          </a:prstGeom>
          <a:noFill/>
        </p:spPr>
      </p:pic>
      <p:pic>
        <p:nvPicPr>
          <p:cNvPr id="31" name="그림 30" descr="그래픽, 스크린샷, 로고, 디자인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341431" y="4309652"/>
            <a:ext cx="1564216" cy="659788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84815" y="5740763"/>
            <a:ext cx="4675299" cy="1019637"/>
            <a:chOff x="584815" y="5740763"/>
            <a:chExt cx="4675299" cy="1019637"/>
          </a:xfrm>
        </p:grpSpPr>
        <p:sp>
          <p:nvSpPr>
            <p:cNvPr id="3" name="Google Shape;348;p13"/>
            <p:cNvSpPr txBox="1"/>
            <p:nvPr/>
          </p:nvSpPr>
          <p:spPr>
            <a:xfrm>
              <a:off x="584815" y="5977585"/>
              <a:ext cx="2296145" cy="553957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형상관리</a:t>
              </a:r>
              <a:endParaRPr sz="2000" b="1" i="0" u="none" strike="noStrike" cap="none">
                <a:solidFill>
                  <a:schemeClr val="lt1"/>
                </a:solidFill>
                <a:highlight>
                  <a:srgbClr val="163E64"/>
                </a:highlight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pic>
          <p:nvPicPr>
            <p:cNvPr id="34" name="그림 33" descr="스크린샷, 일렉트릭 블루, 그래픽, 디자인이(가) 표시된 사진  자동 생성된 설명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880960" y="5740763"/>
              <a:ext cx="2379154" cy="1019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352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"/>
          <p:cNvSpPr txBox="1"/>
          <p:nvPr/>
        </p:nvSpPr>
        <p:spPr>
          <a:xfrm>
            <a:off x="4021198" y="3178650"/>
            <a:ext cx="4364889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80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프로젝트 상세</a:t>
            </a:r>
            <a:endParaRPr>
              <a:latin typeface="에스코어 드림 6 Bold"/>
              <a:ea typeface="에스코어 드림 6 Bold"/>
            </a:endParaRPr>
          </a:p>
        </p:txBody>
      </p:sp>
      <p:sp>
        <p:nvSpPr>
          <p:cNvPr id="427" name="Google Shape;427;p16"/>
          <p:cNvSpPr txBox="1"/>
          <p:nvPr/>
        </p:nvSpPr>
        <p:spPr>
          <a:xfrm>
            <a:off x="3146545" y="6348248"/>
            <a:ext cx="6114197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2024 부산시 빅데이터 분석가 양성교육 3기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8" name="Google Shape;428;p16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86982" y="1153757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6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6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6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32" name="Google Shape;432;p16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10111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1170823" y="760830"/>
            <a:ext cx="16631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chemeClr val="dk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목차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734391" y="356887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2" descr="그래픽, 로고, 폰트, 상징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819"/>
            <a:ext cx="854650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 rot="-3046532">
            <a:off x="-1421543" y="88452"/>
            <a:ext cx="5862205" cy="11406629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457326" y="1407161"/>
            <a:ext cx="36203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개요</a:t>
            </a:r>
            <a:endParaRPr sz="2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sym typeface="Noto Sans KR"/>
              </a:rPr>
              <a:t>선정 동기</a:t>
            </a:r>
            <a:endParaRPr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기획 의도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4556086" y="2015462"/>
            <a:ext cx="3620369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프로젝트 방법</a:t>
            </a:r>
            <a:endParaRPr sz="2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역할 분담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Blip>
                <a:blip r:embed="rId4"/>
              </a:buBlip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 ExtraLight" panose="020B0200000000000000" pitchFamily="50" charset="-127"/>
                <a:ea typeface="Noto Sans KR ExtraLight" panose="020B0200000000000000" pitchFamily="50" charset="-127"/>
                <a:cs typeface="Arial"/>
                <a:sym typeface="Noto Sans KR"/>
              </a:rPr>
              <a:t>프로젝트 일정</a:t>
            </a:r>
            <a:endParaRPr lang="ko-KR" altLang="en-US"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분석프로세스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분석환경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7181314" y="3200054"/>
            <a:ext cx="36203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프로젝트 상세</a:t>
            </a:r>
            <a:endParaRPr sz="2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sym typeface="Noto Sans KR"/>
              </a:rPr>
              <a:t>데이터 분석</a:t>
            </a:r>
            <a:endParaRPr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sym typeface="Noto Sans KR"/>
              </a:rPr>
              <a:t>분석결과</a:t>
            </a:r>
            <a:endParaRPr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9720799" y="3852814"/>
            <a:ext cx="362036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결론 및 제언</a:t>
            </a: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결론</a:t>
            </a: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기대 효과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제언</a:t>
            </a:r>
            <a:endParaRPr lang="en-US" altLang="ko-KR" sz="2000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참고자료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Q&amp;A</a:t>
            </a:r>
          </a:p>
        </p:txBody>
      </p:sp>
      <p:sp>
        <p:nvSpPr>
          <p:cNvPr id="110" name="Google Shape;110;p2"/>
          <p:cNvSpPr/>
          <p:nvPr/>
        </p:nvSpPr>
        <p:spPr>
          <a:xfrm rot="436180">
            <a:off x="-92053" y="-1166302"/>
            <a:ext cx="12902232" cy="2075093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11;p2">
            <a:extLst>
              <a:ext uri="{FF2B5EF4-FFF2-40B4-BE49-F238E27FC236}">
                <a16:creationId xmlns:a16="http://schemas.microsoft.com/office/drawing/2014/main" id="{C34AF205-C005-F141-BEBE-344A40D3C6BA}"/>
              </a:ext>
            </a:extLst>
          </p:cNvPr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 i="0" u="none" strike="noStrike" dirty="0">
                <a:solidFill>
                  <a:srgbClr val="AEAEAE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2024 부산시 빅데이터 분석가 양성교육 3기</a:t>
            </a:r>
            <a:endParaRPr b="0" dirty="0">
              <a:solidFill>
                <a:srgbClr val="AEAEAE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3E372BC-53E9-3229-DD5F-7B41EDF4E042}"/>
              </a:ext>
            </a:extLst>
          </p:cNvPr>
          <p:cNvSpPr/>
          <p:nvPr/>
        </p:nvSpPr>
        <p:spPr>
          <a:xfrm>
            <a:off x="9851306" y="2002920"/>
            <a:ext cx="1597877" cy="1222685"/>
          </a:xfrm>
          <a:prstGeom prst="roundRect">
            <a:avLst>
              <a:gd name="adj" fmla="val 16667"/>
            </a:avLst>
          </a:prstGeom>
          <a:solidFill>
            <a:srgbClr val="EAF2FA">
              <a:alpha val="898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 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그룹 10"/>
          <p:cNvGrpSpPr/>
          <p:nvPr/>
        </p:nvGrpSpPr>
        <p:grpSpPr>
          <a:xfrm>
            <a:off x="2589119" y="1906563"/>
            <a:ext cx="7013762" cy="3829653"/>
            <a:chOff x="1872087" y="1309687"/>
            <a:chExt cx="8408959" cy="4962988"/>
          </a:xfrm>
        </p:grpSpPr>
        <p:pic>
          <p:nvPicPr>
            <p:cNvPr id="12" name="Google Shape;472;g273f623e961_6_0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1872087" y="1319395"/>
              <a:ext cx="8396464" cy="4953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직사각형 474"/>
            <p:cNvSpPr/>
            <p:nvPr/>
          </p:nvSpPr>
          <p:spPr>
            <a:xfrm>
              <a:off x="1875191" y="1309687"/>
              <a:ext cx="8405855" cy="4953280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7" name="Google Shape;464;p19"/>
          <p:cNvSpPr/>
          <p:nvPr/>
        </p:nvSpPr>
        <p:spPr>
          <a:xfrm>
            <a:off x="412532" y="5872797"/>
            <a:ext cx="11366936" cy="837891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2000" b="1" dirty="0">
              <a:solidFill>
                <a:schemeClr val="lt1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sp>
        <p:nvSpPr>
          <p:cNvPr id="2" name="Google Shape;134;p4">
            <a:extLst>
              <a:ext uri="{FF2B5EF4-FFF2-40B4-BE49-F238E27FC236}">
                <a16:creationId xmlns:a16="http://schemas.microsoft.com/office/drawing/2014/main" id="{035D797D-B771-FAE6-24E0-51DA55EA5906}"/>
              </a:ext>
            </a:extLst>
          </p:cNvPr>
          <p:cNvSpPr txBox="1"/>
          <p:nvPr/>
        </p:nvSpPr>
        <p:spPr>
          <a:xfrm>
            <a:off x="2855354" y="6062244"/>
            <a:ext cx="6483879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보안등 표준데이터 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각 구마다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Noto Sans KR"/>
                <a:sym typeface="Noto Sans KR"/>
              </a:rPr>
              <a:t>100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Noto Sans KR"/>
                <a:sym typeface="Noto Sans KR"/>
              </a:rPr>
              <a:t>개씩 보안등 데이터 수집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A2BD9-9EED-6F16-C9F6-086A60DC0824}"/>
              </a:ext>
            </a:extLst>
          </p:cNvPr>
          <p:cNvSpPr txBox="1"/>
          <p:nvPr/>
        </p:nvSpPr>
        <p:spPr>
          <a:xfrm>
            <a:off x="2513015" y="1312055"/>
            <a:ext cx="61068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경찰서</a:t>
            </a:r>
            <a:r>
              <a:rPr lang="en-US" altLang="ko-KR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보안등 시각화 현황</a:t>
            </a:r>
          </a:p>
        </p:txBody>
      </p:sp>
      <p:sp>
        <p:nvSpPr>
          <p:cNvPr id="15" name="Google Shape;134;p4">
            <a:extLst>
              <a:ext uri="{FF2B5EF4-FFF2-40B4-BE49-F238E27FC236}">
                <a16:creationId xmlns:a16="http://schemas.microsoft.com/office/drawing/2014/main" id="{E4A08C4F-44F6-7BC0-F880-FE3A0A01112B}"/>
              </a:ext>
            </a:extLst>
          </p:cNvPr>
          <p:cNvSpPr txBox="1"/>
          <p:nvPr/>
        </p:nvSpPr>
        <p:spPr>
          <a:xfrm>
            <a:off x="10373410" y="2161663"/>
            <a:ext cx="911906" cy="78761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보안등</a:t>
            </a:r>
            <a:endParaRPr lang="en-US" altLang="ko-KR" sz="16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경찰서</a:t>
            </a:r>
            <a:endParaRPr lang="en-US" altLang="ko-KR" sz="16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770BFF-6C92-0CAB-1397-BD0D49E58187}"/>
              </a:ext>
            </a:extLst>
          </p:cNvPr>
          <p:cNvSpPr/>
          <p:nvPr/>
        </p:nvSpPr>
        <p:spPr>
          <a:xfrm>
            <a:off x="10034777" y="2261655"/>
            <a:ext cx="293630" cy="293814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4E7597-5A32-44D1-8BD2-B2EF99294CCF}"/>
              </a:ext>
            </a:extLst>
          </p:cNvPr>
          <p:cNvSpPr/>
          <p:nvPr/>
        </p:nvSpPr>
        <p:spPr>
          <a:xfrm>
            <a:off x="10034777" y="2672170"/>
            <a:ext cx="293630" cy="293814"/>
          </a:xfrm>
          <a:prstGeom prst="ellipse">
            <a:avLst/>
          </a:prstGeom>
          <a:solidFill>
            <a:srgbClr val="0204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53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3f623e961_4_52"/>
          <p:cNvSpPr txBox="1"/>
          <p:nvPr/>
        </p:nvSpPr>
        <p:spPr>
          <a:xfrm>
            <a:off x="1499800" y="943425"/>
            <a:ext cx="75600" cy="1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89" name="그룹 488"/>
          <p:cNvGrpSpPr/>
          <p:nvPr/>
        </p:nvGrpSpPr>
        <p:grpSpPr>
          <a:xfrm>
            <a:off x="436544" y="1921660"/>
            <a:ext cx="5418499" cy="3804165"/>
            <a:chOff x="312719" y="782362"/>
            <a:chExt cx="5783280" cy="4490299"/>
          </a:xfrm>
        </p:grpSpPr>
        <p:pic>
          <p:nvPicPr>
            <p:cNvPr id="485" name="Google Shape;485;g273f623e961_4_52"/>
            <p:cNvPicPr/>
            <p:nvPr/>
          </p:nvPicPr>
          <p:blipFill rotWithShape="1">
            <a:blip r:embed="rId3">
              <a:alphaModFix/>
            </a:blip>
            <a:srcRect r="19510"/>
            <a:stretch>
              <a:fillRect/>
            </a:stretch>
          </p:blipFill>
          <p:spPr>
            <a:xfrm>
              <a:off x="312719" y="782362"/>
              <a:ext cx="5765399" cy="4490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직사각형 486"/>
            <p:cNvSpPr/>
            <p:nvPr/>
          </p:nvSpPr>
          <p:spPr>
            <a:xfrm>
              <a:off x="312719" y="782362"/>
              <a:ext cx="5783280" cy="4490299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517" name="그룹 516"/>
          <p:cNvGrpSpPr/>
          <p:nvPr/>
        </p:nvGrpSpPr>
        <p:grpSpPr>
          <a:xfrm>
            <a:off x="6305551" y="1914908"/>
            <a:ext cx="5429274" cy="3810918"/>
            <a:chOff x="6343651" y="857434"/>
            <a:chExt cx="5429274" cy="4216064"/>
          </a:xfrm>
        </p:grpSpPr>
        <p:sp>
          <p:nvSpPr>
            <p:cNvPr id="488" name="직사각형 487"/>
            <p:cNvSpPr/>
            <p:nvPr/>
          </p:nvSpPr>
          <p:spPr>
            <a:xfrm>
              <a:off x="6343651" y="857434"/>
              <a:ext cx="5429274" cy="421606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050"/>
            </a:p>
          </p:txBody>
        </p:sp>
        <p:pic>
          <p:nvPicPr>
            <p:cNvPr id="493" name="그림 49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43651" y="864187"/>
              <a:ext cx="5429273" cy="4180736"/>
            </a:xfrm>
            <a:prstGeom prst="rect">
              <a:avLst/>
            </a:prstGeom>
          </p:spPr>
        </p:pic>
      </p:grpSp>
      <p:grpSp>
        <p:nvGrpSpPr>
          <p:cNvPr id="509" name="그룹 508"/>
          <p:cNvGrpSpPr/>
          <p:nvPr/>
        </p:nvGrpSpPr>
        <p:grpSpPr>
          <a:xfrm>
            <a:off x="-1" y="-1"/>
            <a:ext cx="12192001" cy="1337721"/>
            <a:chOff x="-1" y="-1"/>
            <a:chExt cx="12192001" cy="1337721"/>
          </a:xfrm>
        </p:grpSpPr>
        <p:sp>
          <p:nvSpPr>
            <p:cNvPr id="510" name="Google Shape;121;p3"/>
            <p:cNvSpPr/>
            <p:nvPr/>
          </p:nvSpPr>
          <p:spPr>
            <a:xfrm>
              <a:off x="-1" y="-1"/>
              <a:ext cx="4409955" cy="1322067"/>
            </a:xfrm>
            <a:custGeom>
              <a:avLst/>
              <a:gdLst>
                <a:gd name="connsiteX0" fmla="*/ 0 w 3749640"/>
                <a:gd name="connsiteY0" fmla="*/ 0 h 1301747"/>
                <a:gd name="connsiteX1" fmla="*/ 3749640 w 3749640"/>
                <a:gd name="connsiteY1" fmla="*/ 0 h 1301747"/>
                <a:gd name="connsiteX2" fmla="*/ 3749640 w 3749640"/>
                <a:gd name="connsiteY2" fmla="*/ 1301747 h 1301747"/>
                <a:gd name="connsiteX3" fmla="*/ 0 w 3749640"/>
                <a:gd name="connsiteY3" fmla="*/ 1301747 h 1301747"/>
                <a:gd name="connsiteX4" fmla="*/ 0 w 3749640"/>
                <a:gd name="connsiteY4" fmla="*/ 0 h 1301747"/>
                <a:gd name="connsiteX0" fmla="*/ 0 w 3749640"/>
                <a:gd name="connsiteY0" fmla="*/ 0 h 1322067"/>
                <a:gd name="connsiteX1" fmla="*/ 3749640 w 3749640"/>
                <a:gd name="connsiteY1" fmla="*/ 0 h 1322067"/>
                <a:gd name="connsiteX2" fmla="*/ 3129880 w 3749640"/>
                <a:gd name="connsiteY2" fmla="*/ 1322067 h 1322067"/>
                <a:gd name="connsiteX3" fmla="*/ 0 w 3749640"/>
                <a:gd name="connsiteY3" fmla="*/ 1301747 h 1322067"/>
                <a:gd name="connsiteX4" fmla="*/ 0 w 3749640"/>
                <a:gd name="connsiteY4" fmla="*/ 0 h 132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9640" h="1322067">
                  <a:moveTo>
                    <a:pt x="0" y="0"/>
                  </a:moveTo>
                  <a:lnTo>
                    <a:pt x="3749640" y="0"/>
                  </a:lnTo>
                  <a:lnTo>
                    <a:pt x="3129880" y="1322067"/>
                  </a:lnTo>
                  <a:lnTo>
                    <a:pt x="0" y="1301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11" name="Google Shape;127;p4"/>
            <p:cNvSpPr/>
            <p:nvPr/>
          </p:nvSpPr>
          <p:spPr>
            <a:xfrm>
              <a:off x="0" y="1265774"/>
              <a:ext cx="12192000" cy="71946"/>
            </a:xfrm>
            <a:prstGeom prst="rect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12" name="Google Shape;129;p4"/>
            <p:cNvSpPr txBox="1"/>
            <p:nvPr/>
          </p:nvSpPr>
          <p:spPr>
            <a:xfrm>
              <a:off x="4361451" y="469353"/>
              <a:ext cx="3457769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 dirty="0">
                  <a:solidFill>
                    <a:schemeClr val="accent1">
                      <a:lumMod val="50000"/>
                    </a:schemeClr>
                  </a:solidFill>
                  <a:latin typeface="에스코어 드림 6 Bold"/>
                  <a:ea typeface="에스코어 드림 6 Bold"/>
                </a:rPr>
                <a:t>데이터 분석 </a:t>
              </a:r>
              <a:endParaRPr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513" name="Google Shape;130;p4"/>
            <p:cNvSpPr txBox="1"/>
            <p:nvPr/>
          </p:nvSpPr>
          <p:spPr>
            <a:xfrm>
              <a:off x="808382" y="104816"/>
              <a:ext cx="3409266" cy="388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>
                  <a:solidFill>
                    <a:schemeClr val="bg1"/>
                  </a:solidFill>
                  <a:latin typeface="에스코어 드림 6 Bold"/>
                  <a:ea typeface="에스코어 드림 6 Bold"/>
                  <a:sym typeface="Arial"/>
                </a:rPr>
                <a:t>부산시 범죄 감소를 위한</a:t>
              </a:r>
              <a:endParaRPr sz="2000"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514" name="Google Shape;132;p4"/>
            <p:cNvSpPr/>
            <p:nvPr/>
          </p:nvSpPr>
          <p:spPr>
            <a:xfrm>
              <a:off x="4217648" y="417190"/>
              <a:ext cx="215837" cy="215837"/>
            </a:xfrm>
            <a:prstGeom prst="ellipse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15" name="Google Shape;129;p4"/>
            <p:cNvSpPr txBox="1"/>
            <p:nvPr/>
          </p:nvSpPr>
          <p:spPr>
            <a:xfrm>
              <a:off x="818537" y="532144"/>
              <a:ext cx="31671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에스코어 드림 6 Bold"/>
                  <a:ea typeface="에스코어 드림 6 Bold"/>
                </a:rPr>
                <a:t>프로세스 상세</a:t>
              </a:r>
              <a:endParaRPr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pic>
          <p:nvPicPr>
            <p:cNvPr id="516" name="Google Shape;95;p1" descr="로고, 그래픽, 상징, 폰트이(가) 표시된 사진  자동 생성된 설명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0" y="104389"/>
              <a:ext cx="808382" cy="854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464;p19"/>
          <p:cNvSpPr/>
          <p:nvPr/>
        </p:nvSpPr>
        <p:spPr>
          <a:xfrm>
            <a:off x="412532" y="5914576"/>
            <a:ext cx="11366936" cy="763518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     </a:t>
            </a:r>
            <a:endParaRPr lang="ko-KR" sz="2000" b="1" dirty="0">
              <a:solidFill>
                <a:schemeClr val="lt1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sp>
        <p:nvSpPr>
          <p:cNvPr id="2" name="Google Shape;134;p4">
            <a:extLst>
              <a:ext uri="{FF2B5EF4-FFF2-40B4-BE49-F238E27FC236}">
                <a16:creationId xmlns:a16="http://schemas.microsoft.com/office/drawing/2014/main" id="{F605CEE1-948E-9E3C-DB62-5B171B8F7516}"/>
              </a:ext>
            </a:extLst>
          </p:cNvPr>
          <p:cNvSpPr txBox="1"/>
          <p:nvPr/>
        </p:nvSpPr>
        <p:spPr>
          <a:xfrm>
            <a:off x="2894045" y="601479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 err="1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비어있는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부분은 산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논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밭이 있어 설치가 되어있지 않음을 알 수 있음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822A3-E5A4-0E7D-79D6-DC15974B1DE2}"/>
              </a:ext>
            </a:extLst>
          </p:cNvPr>
          <p:cNvSpPr txBox="1"/>
          <p:nvPr/>
        </p:nvSpPr>
        <p:spPr>
          <a:xfrm>
            <a:off x="404191" y="1337720"/>
            <a:ext cx="61068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부산광역시 각 구별  </a:t>
            </a:r>
            <a:r>
              <a:rPr lang="en-US" altLang="ko-KR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CCTV 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위치 현황분석</a:t>
            </a:r>
          </a:p>
        </p:txBody>
      </p:sp>
      <p:sp>
        <p:nvSpPr>
          <p:cNvPr id="4" name="Google Shape;134;p4">
            <a:extLst>
              <a:ext uri="{FF2B5EF4-FFF2-40B4-BE49-F238E27FC236}">
                <a16:creationId xmlns:a16="http://schemas.microsoft.com/office/drawing/2014/main" id="{78134452-7311-192D-B427-3816E7CDF77E}"/>
              </a:ext>
            </a:extLst>
          </p:cNvPr>
          <p:cNvSpPr txBox="1"/>
          <p:nvPr/>
        </p:nvSpPr>
        <p:spPr>
          <a:xfrm>
            <a:off x="6471160" y="2024145"/>
            <a:ext cx="634961" cy="2145355"/>
          </a:xfrm>
          <a:prstGeom prst="rect">
            <a:avLst/>
          </a:prstGeom>
          <a:solidFill>
            <a:schemeClr val="lt1">
              <a:alpha val="79000"/>
            </a:schemeClr>
          </a:solidFill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중구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수영구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강서구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서구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기장군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북구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동구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남구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금정구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86F108-C217-7B7A-9316-1BC136264859}"/>
              </a:ext>
            </a:extLst>
          </p:cNvPr>
          <p:cNvGrpSpPr/>
          <p:nvPr/>
        </p:nvGrpSpPr>
        <p:grpSpPr>
          <a:xfrm>
            <a:off x="6393817" y="2110119"/>
            <a:ext cx="127977" cy="1797222"/>
            <a:chOff x="6148563" y="2101442"/>
            <a:chExt cx="142825" cy="2005733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97DF93-700F-8786-985A-A170A582FF3E}"/>
                </a:ext>
              </a:extLst>
            </p:cNvPr>
            <p:cNvSpPr/>
            <p:nvPr/>
          </p:nvSpPr>
          <p:spPr>
            <a:xfrm>
              <a:off x="6148563" y="2101442"/>
              <a:ext cx="142825" cy="1428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6904E23-8D30-4564-0B6F-3419134AC9C0}"/>
                </a:ext>
              </a:extLst>
            </p:cNvPr>
            <p:cNvSpPr/>
            <p:nvPr/>
          </p:nvSpPr>
          <p:spPr>
            <a:xfrm>
              <a:off x="6148563" y="2334306"/>
              <a:ext cx="142825" cy="142825"/>
            </a:xfrm>
            <a:prstGeom prst="ellipse">
              <a:avLst/>
            </a:prstGeom>
            <a:solidFill>
              <a:srgbClr val="A029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C5A8F0-DCA3-C214-5E0F-F4680572AA8C}"/>
                </a:ext>
              </a:extLst>
            </p:cNvPr>
            <p:cNvSpPr/>
            <p:nvPr/>
          </p:nvSpPr>
          <p:spPr>
            <a:xfrm>
              <a:off x="6148563" y="2567170"/>
              <a:ext cx="142825" cy="142825"/>
            </a:xfrm>
            <a:prstGeom prst="ellipse">
              <a:avLst/>
            </a:prstGeom>
            <a:solidFill>
              <a:srgbClr val="800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4C2C49D-C1E1-5492-EA01-23CC64629CC2}"/>
                </a:ext>
              </a:extLst>
            </p:cNvPr>
            <p:cNvSpPr/>
            <p:nvPr/>
          </p:nvSpPr>
          <p:spPr>
            <a:xfrm>
              <a:off x="6148563" y="2800034"/>
              <a:ext cx="142825" cy="142825"/>
            </a:xfrm>
            <a:prstGeom prst="ellips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B1D637C-EA41-84BD-9231-C7FE806D8B88}"/>
                </a:ext>
              </a:extLst>
            </p:cNvPr>
            <p:cNvSpPr/>
            <p:nvPr/>
          </p:nvSpPr>
          <p:spPr>
            <a:xfrm>
              <a:off x="6148563" y="3032898"/>
              <a:ext cx="142825" cy="1428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FDAB4B2-2825-E1BA-3D7A-AF37C83AAC34}"/>
                </a:ext>
              </a:extLst>
            </p:cNvPr>
            <p:cNvSpPr/>
            <p:nvPr/>
          </p:nvSpPr>
          <p:spPr>
            <a:xfrm>
              <a:off x="6148563" y="3265762"/>
              <a:ext cx="142825" cy="142825"/>
            </a:xfrm>
            <a:prstGeom prst="ellipse">
              <a:avLst/>
            </a:prstGeom>
            <a:solidFill>
              <a:srgbClr val="A52A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8813E5C-1EEA-63FE-E773-D3BCA262FD18}"/>
                </a:ext>
              </a:extLst>
            </p:cNvPr>
            <p:cNvSpPr/>
            <p:nvPr/>
          </p:nvSpPr>
          <p:spPr>
            <a:xfrm>
              <a:off x="6148563" y="3498626"/>
              <a:ext cx="142825" cy="142825"/>
            </a:xfrm>
            <a:prstGeom prst="ellipse">
              <a:avLst/>
            </a:prstGeom>
            <a:solidFill>
              <a:srgbClr val="FFA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3B816D7-A19F-9378-476C-9A47594DB5B6}"/>
                </a:ext>
              </a:extLst>
            </p:cNvPr>
            <p:cNvSpPr/>
            <p:nvPr/>
          </p:nvSpPr>
          <p:spPr>
            <a:xfrm>
              <a:off x="6148563" y="3731490"/>
              <a:ext cx="142825" cy="142825"/>
            </a:xfrm>
            <a:prstGeom prst="ellipse">
              <a:avLst/>
            </a:prstGeom>
            <a:solidFill>
              <a:srgbClr val="EE82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C43D75D-BD91-615A-1BCD-8982A0081FFB}"/>
                </a:ext>
              </a:extLst>
            </p:cNvPr>
            <p:cNvSpPr/>
            <p:nvPr/>
          </p:nvSpPr>
          <p:spPr>
            <a:xfrm>
              <a:off x="6148563" y="3964350"/>
              <a:ext cx="142825" cy="142825"/>
            </a:xfrm>
            <a:prstGeom prst="ellipse">
              <a:avLst/>
            </a:prstGeom>
            <a:solidFill>
              <a:srgbClr val="E6E7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23" name="Google Shape;134;p4">
            <a:extLst>
              <a:ext uri="{FF2B5EF4-FFF2-40B4-BE49-F238E27FC236}">
                <a16:creationId xmlns:a16="http://schemas.microsoft.com/office/drawing/2014/main" id="{9EB6C996-27FB-D3C0-4A44-123ED209E616}"/>
              </a:ext>
            </a:extLst>
          </p:cNvPr>
          <p:cNvSpPr txBox="1"/>
          <p:nvPr/>
        </p:nvSpPr>
        <p:spPr>
          <a:xfrm>
            <a:off x="7061132" y="2024145"/>
            <a:ext cx="634961" cy="1729857"/>
          </a:xfrm>
          <a:prstGeom prst="rect">
            <a:avLst/>
          </a:prstGeom>
          <a:solidFill>
            <a:schemeClr val="lt1">
              <a:alpha val="79000"/>
            </a:schemeClr>
          </a:solidFill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동래구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부산진구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연제구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사상구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해운대구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사하구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영도구</a:t>
            </a:r>
            <a:endParaRPr lang="en-US" altLang="ko-KR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900" dirty="0">
              <a:solidFill>
                <a:schemeClr val="tx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6A774CA-BCEE-43D3-3BC2-DEC56BD09E65}"/>
              </a:ext>
            </a:extLst>
          </p:cNvPr>
          <p:cNvGrpSpPr/>
          <p:nvPr/>
        </p:nvGrpSpPr>
        <p:grpSpPr>
          <a:xfrm>
            <a:off x="6975827" y="2134503"/>
            <a:ext cx="127977" cy="1318881"/>
            <a:chOff x="6148563" y="2101442"/>
            <a:chExt cx="142825" cy="1540009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3926041-281E-CCB0-E006-02A5FF54BA83}"/>
                </a:ext>
              </a:extLst>
            </p:cNvPr>
            <p:cNvSpPr/>
            <p:nvPr/>
          </p:nvSpPr>
          <p:spPr>
            <a:xfrm>
              <a:off x="6148563" y="2101442"/>
              <a:ext cx="142825" cy="14282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2FBD222-F520-2A96-35F7-1897A94F210A}"/>
                </a:ext>
              </a:extLst>
            </p:cNvPr>
            <p:cNvSpPr/>
            <p:nvPr/>
          </p:nvSpPr>
          <p:spPr>
            <a:xfrm>
              <a:off x="6148563" y="2334306"/>
              <a:ext cx="142825" cy="142825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E358B88-0C17-448C-9AD8-E7AB6E295324}"/>
                </a:ext>
              </a:extLst>
            </p:cNvPr>
            <p:cNvSpPr/>
            <p:nvPr/>
          </p:nvSpPr>
          <p:spPr>
            <a:xfrm>
              <a:off x="6148563" y="2567170"/>
              <a:ext cx="142825" cy="142825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49811B0-170E-4886-9EF5-CFE3E72802F4}"/>
                </a:ext>
              </a:extLst>
            </p:cNvPr>
            <p:cNvSpPr/>
            <p:nvPr/>
          </p:nvSpPr>
          <p:spPr>
            <a:xfrm>
              <a:off x="6148563" y="2800034"/>
              <a:ext cx="142825" cy="142825"/>
            </a:xfrm>
            <a:prstGeom prst="ellipse">
              <a:avLst/>
            </a:prstGeom>
            <a:solidFill>
              <a:srgbClr val="FFC0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9909E48-F17F-02CA-7666-80D445950630}"/>
                </a:ext>
              </a:extLst>
            </p:cNvPr>
            <p:cNvSpPr/>
            <p:nvPr/>
          </p:nvSpPr>
          <p:spPr>
            <a:xfrm>
              <a:off x="6148563" y="3032898"/>
              <a:ext cx="142825" cy="14282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11E9F5F-6A3A-670C-AC75-A3A38B696F1B}"/>
                </a:ext>
              </a:extLst>
            </p:cNvPr>
            <p:cNvSpPr/>
            <p:nvPr/>
          </p:nvSpPr>
          <p:spPr>
            <a:xfrm>
              <a:off x="6148563" y="3265762"/>
              <a:ext cx="142825" cy="142825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7CB619D-D058-B8A5-EF59-3F7AF5997A95}"/>
                </a:ext>
              </a:extLst>
            </p:cNvPr>
            <p:cNvSpPr/>
            <p:nvPr/>
          </p:nvSpPr>
          <p:spPr>
            <a:xfrm>
              <a:off x="6148563" y="3498626"/>
              <a:ext cx="142825" cy="1428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9"/>
          <p:cNvSpPr/>
          <p:nvPr/>
        </p:nvSpPr>
        <p:spPr>
          <a:xfrm>
            <a:off x="412532" y="5180570"/>
            <a:ext cx="11366936" cy="1497523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1800" b="1" dirty="0">
              <a:solidFill>
                <a:schemeClr val="lt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맑은 고딕"/>
              <a:sym typeface="맑은 고딕"/>
            </a:endParaRPr>
          </a:p>
        </p:txBody>
      </p:sp>
      <p:sp>
        <p:nvSpPr>
          <p:cNvPr id="2" name="Google Shape;134;p4">
            <a:extLst>
              <a:ext uri="{FF2B5EF4-FFF2-40B4-BE49-F238E27FC236}">
                <a16:creationId xmlns:a16="http://schemas.microsoft.com/office/drawing/2014/main" id="{AED6C458-8214-19E0-AF1F-91BCE69EAEA7}"/>
              </a:ext>
            </a:extLst>
          </p:cNvPr>
          <p:cNvSpPr txBox="1"/>
          <p:nvPr/>
        </p:nvSpPr>
        <p:spPr>
          <a:xfrm>
            <a:off x="2854061" y="5458195"/>
            <a:ext cx="6483879" cy="8744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Noto Sans KR"/>
                <a:sym typeface="Noto Sans KR"/>
              </a:rPr>
              <a:t>부산진구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가 가장 범죄발생건수가 높은 것으로 나타남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경찰서 부문 취약 지구 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부산진구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해운대구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남부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연제구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동래구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20E33A-61F9-E7AD-93CE-5FE348A7D4DF}"/>
              </a:ext>
            </a:extLst>
          </p:cNvPr>
          <p:cNvGrpSpPr/>
          <p:nvPr/>
        </p:nvGrpSpPr>
        <p:grpSpPr>
          <a:xfrm>
            <a:off x="808382" y="1796486"/>
            <a:ext cx="4165171" cy="3282564"/>
            <a:chOff x="993210" y="1630668"/>
            <a:chExt cx="3455126" cy="2745700"/>
          </a:xfrm>
        </p:grpSpPr>
        <p:pic>
          <p:nvPicPr>
            <p:cNvPr id="11" name="Google Shape;463;p19">
              <a:extLst>
                <a:ext uri="{FF2B5EF4-FFF2-40B4-BE49-F238E27FC236}">
                  <a16:creationId xmlns:a16="http://schemas.microsoft.com/office/drawing/2014/main" id="{66A8A3D5-5887-9337-BBCE-FDB7E6DB521C}"/>
                </a:ext>
              </a:extLst>
            </p:cNvPr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93210" y="1630668"/>
              <a:ext cx="3455126" cy="274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AB831ECC-561B-A0CA-27C9-73CA81C75E7C}"/>
                </a:ext>
              </a:extLst>
            </p:cNvPr>
            <p:cNvSpPr/>
            <p:nvPr/>
          </p:nvSpPr>
          <p:spPr>
            <a:xfrm>
              <a:off x="2681129" y="2317215"/>
              <a:ext cx="1036787" cy="528165"/>
            </a:xfrm>
            <a:custGeom>
              <a:avLst/>
              <a:gdLst>
                <a:gd name="connsiteX0" fmla="*/ 0 w 1249852"/>
                <a:gd name="connsiteY0" fmla="*/ 0 h 550414"/>
                <a:gd name="connsiteX1" fmla="*/ 1249852 w 1249852"/>
                <a:gd name="connsiteY1" fmla="*/ 0 h 550414"/>
                <a:gd name="connsiteX2" fmla="*/ 1249852 w 1249852"/>
                <a:gd name="connsiteY2" fmla="*/ 550414 h 550414"/>
                <a:gd name="connsiteX3" fmla="*/ 0 w 1249852"/>
                <a:gd name="connsiteY3" fmla="*/ 550414 h 550414"/>
                <a:gd name="connsiteX4" fmla="*/ 0 w 1249852"/>
                <a:gd name="connsiteY4" fmla="*/ 0 h 550414"/>
                <a:gd name="connsiteX0" fmla="*/ 0 w 1249852"/>
                <a:gd name="connsiteY0" fmla="*/ 81023 h 631437"/>
                <a:gd name="connsiteX1" fmla="*/ 1053083 w 1249852"/>
                <a:gd name="connsiteY1" fmla="*/ 0 h 631437"/>
                <a:gd name="connsiteX2" fmla="*/ 1249852 w 1249852"/>
                <a:gd name="connsiteY2" fmla="*/ 631437 h 631437"/>
                <a:gd name="connsiteX3" fmla="*/ 0 w 1249852"/>
                <a:gd name="connsiteY3" fmla="*/ 631437 h 631437"/>
                <a:gd name="connsiteX4" fmla="*/ 0 w 1249852"/>
                <a:gd name="connsiteY4" fmla="*/ 81023 h 63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852" h="631437">
                  <a:moveTo>
                    <a:pt x="0" y="81023"/>
                  </a:moveTo>
                  <a:lnTo>
                    <a:pt x="1053083" y="0"/>
                  </a:lnTo>
                  <a:lnTo>
                    <a:pt x="1249852" y="631437"/>
                  </a:lnTo>
                  <a:lnTo>
                    <a:pt x="0" y="631437"/>
                  </a:lnTo>
                  <a:lnTo>
                    <a:pt x="0" y="81023"/>
                  </a:lnTo>
                  <a:close/>
                </a:path>
              </a:pathLst>
            </a:custGeom>
            <a:solidFill>
              <a:srgbClr val="9467BD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2800" dirty="0"/>
                <a:t>32.8%</a:t>
              </a:r>
              <a:endParaRPr lang="ko-KR" altLang="en-US" sz="2800" dirty="0"/>
            </a:p>
          </p:txBody>
        </p:sp>
        <p:sp>
          <p:nvSpPr>
            <p:cNvPr id="13" name="직사각형 9">
              <a:extLst>
                <a:ext uri="{FF2B5EF4-FFF2-40B4-BE49-F238E27FC236}">
                  <a16:creationId xmlns:a16="http://schemas.microsoft.com/office/drawing/2014/main" id="{1CCE2170-ED7E-A4CD-1F8C-9FE45C793C44}"/>
                </a:ext>
              </a:extLst>
            </p:cNvPr>
            <p:cNvSpPr/>
            <p:nvPr/>
          </p:nvSpPr>
          <p:spPr>
            <a:xfrm>
              <a:off x="1869059" y="2308478"/>
              <a:ext cx="693021" cy="437759"/>
            </a:xfrm>
            <a:custGeom>
              <a:avLst/>
              <a:gdLst>
                <a:gd name="connsiteX0" fmla="*/ 0 w 835440"/>
                <a:gd name="connsiteY0" fmla="*/ 0 h 523354"/>
                <a:gd name="connsiteX1" fmla="*/ 835440 w 835440"/>
                <a:gd name="connsiteY1" fmla="*/ 0 h 523354"/>
                <a:gd name="connsiteX2" fmla="*/ 835440 w 835440"/>
                <a:gd name="connsiteY2" fmla="*/ 523354 h 523354"/>
                <a:gd name="connsiteX3" fmla="*/ 0 w 835440"/>
                <a:gd name="connsiteY3" fmla="*/ 523354 h 523354"/>
                <a:gd name="connsiteX4" fmla="*/ 0 w 835440"/>
                <a:gd name="connsiteY4" fmla="*/ 0 h 523354"/>
                <a:gd name="connsiteX0" fmla="*/ 115747 w 835440"/>
                <a:gd name="connsiteY0" fmla="*/ 0 h 523354"/>
                <a:gd name="connsiteX1" fmla="*/ 835440 w 835440"/>
                <a:gd name="connsiteY1" fmla="*/ 0 h 523354"/>
                <a:gd name="connsiteX2" fmla="*/ 835440 w 835440"/>
                <a:gd name="connsiteY2" fmla="*/ 523354 h 523354"/>
                <a:gd name="connsiteX3" fmla="*/ 0 w 835440"/>
                <a:gd name="connsiteY3" fmla="*/ 523354 h 523354"/>
                <a:gd name="connsiteX4" fmla="*/ 115747 w 835440"/>
                <a:gd name="connsiteY4" fmla="*/ 0 h 5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0" h="523354">
                  <a:moveTo>
                    <a:pt x="115747" y="0"/>
                  </a:moveTo>
                  <a:lnTo>
                    <a:pt x="835440" y="0"/>
                  </a:lnTo>
                  <a:lnTo>
                    <a:pt x="835440" y="523354"/>
                  </a:lnTo>
                  <a:lnTo>
                    <a:pt x="0" y="523354"/>
                  </a:lnTo>
                  <a:lnTo>
                    <a:pt x="115747" y="0"/>
                  </a:lnTo>
                  <a:close/>
                </a:path>
              </a:pathLst>
            </a:cu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 dirty="0"/>
                <a:t>15.6%</a:t>
              </a:r>
              <a:endParaRPr lang="ko-KR" altLang="en-US" sz="1600" dirty="0"/>
            </a:p>
          </p:txBody>
        </p:sp>
        <p:sp>
          <p:nvSpPr>
            <p:cNvPr id="14" name="직사각형 10">
              <a:extLst>
                <a:ext uri="{FF2B5EF4-FFF2-40B4-BE49-F238E27FC236}">
                  <a16:creationId xmlns:a16="http://schemas.microsoft.com/office/drawing/2014/main" id="{F9CB396D-801B-1A8B-A70F-80D714B59698}"/>
                </a:ext>
              </a:extLst>
            </p:cNvPr>
            <p:cNvSpPr/>
            <p:nvPr/>
          </p:nvSpPr>
          <p:spPr>
            <a:xfrm>
              <a:off x="1681246" y="2933747"/>
              <a:ext cx="693018" cy="364189"/>
            </a:xfrm>
            <a:prstGeom prst="rect">
              <a:avLst/>
            </a:prstGeom>
            <a:solidFill>
              <a:srgbClr val="FF7F0E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 dirty="0"/>
                <a:t>15.6</a:t>
              </a:r>
              <a:r>
                <a:rPr lang="en-US" altLang="ko-KR" dirty="0"/>
                <a:t>%</a:t>
              </a:r>
              <a:endParaRPr lang="ko-KR" altLang="en-US" dirty="0"/>
            </a:p>
          </p:txBody>
        </p:sp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AA6DE24-2C8D-C501-DB4D-B7A305BDB7C3}"/>
                </a:ext>
              </a:extLst>
            </p:cNvPr>
            <p:cNvSpPr/>
            <p:nvPr/>
          </p:nvSpPr>
          <p:spPr>
            <a:xfrm>
              <a:off x="2117557" y="3504217"/>
              <a:ext cx="693021" cy="342887"/>
            </a:xfrm>
            <a:custGeom>
              <a:avLst/>
              <a:gdLst>
                <a:gd name="connsiteX0" fmla="*/ 0 w 835440"/>
                <a:gd name="connsiteY0" fmla="*/ 0 h 409931"/>
                <a:gd name="connsiteX1" fmla="*/ 835440 w 835440"/>
                <a:gd name="connsiteY1" fmla="*/ 0 h 409931"/>
                <a:gd name="connsiteX2" fmla="*/ 835440 w 835440"/>
                <a:gd name="connsiteY2" fmla="*/ 409931 h 409931"/>
                <a:gd name="connsiteX3" fmla="*/ 0 w 835440"/>
                <a:gd name="connsiteY3" fmla="*/ 409931 h 409931"/>
                <a:gd name="connsiteX4" fmla="*/ 0 w 835440"/>
                <a:gd name="connsiteY4" fmla="*/ 0 h 409931"/>
                <a:gd name="connsiteX0" fmla="*/ 81023 w 835440"/>
                <a:gd name="connsiteY0" fmla="*/ 57873 h 409931"/>
                <a:gd name="connsiteX1" fmla="*/ 835440 w 835440"/>
                <a:gd name="connsiteY1" fmla="*/ 0 h 409931"/>
                <a:gd name="connsiteX2" fmla="*/ 835440 w 835440"/>
                <a:gd name="connsiteY2" fmla="*/ 409931 h 409931"/>
                <a:gd name="connsiteX3" fmla="*/ 0 w 835440"/>
                <a:gd name="connsiteY3" fmla="*/ 409931 h 409931"/>
                <a:gd name="connsiteX4" fmla="*/ 81023 w 835440"/>
                <a:gd name="connsiteY4" fmla="*/ 57873 h 40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0" h="409931">
                  <a:moveTo>
                    <a:pt x="81023" y="57873"/>
                  </a:moveTo>
                  <a:lnTo>
                    <a:pt x="835440" y="0"/>
                  </a:lnTo>
                  <a:lnTo>
                    <a:pt x="835440" y="409931"/>
                  </a:lnTo>
                  <a:lnTo>
                    <a:pt x="0" y="409931"/>
                  </a:lnTo>
                  <a:lnTo>
                    <a:pt x="81023" y="57873"/>
                  </a:lnTo>
                  <a:close/>
                </a:path>
              </a:pathLst>
            </a:custGeom>
            <a:solidFill>
              <a:srgbClr val="2CA02C"/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 dirty="0"/>
                <a:t>17.7%</a:t>
              </a:r>
              <a:endParaRPr lang="ko-KR" altLang="en-US" sz="1600" dirty="0"/>
            </a:p>
          </p:txBody>
        </p:sp>
        <p:sp>
          <p:nvSpPr>
            <p:cNvPr id="16" name="직사각형 12">
              <a:extLst>
                <a:ext uri="{FF2B5EF4-FFF2-40B4-BE49-F238E27FC236}">
                  <a16:creationId xmlns:a16="http://schemas.microsoft.com/office/drawing/2014/main" id="{7520C590-D6C4-4EFD-0CFB-7FEBDD5A7404}"/>
                </a:ext>
              </a:extLst>
            </p:cNvPr>
            <p:cNvSpPr/>
            <p:nvPr/>
          </p:nvSpPr>
          <p:spPr>
            <a:xfrm>
              <a:off x="2936437" y="3325926"/>
              <a:ext cx="693019" cy="356581"/>
            </a:xfrm>
            <a:prstGeom prst="rect">
              <a:avLst/>
            </a:prstGeom>
            <a:solidFill>
              <a:srgbClr val="D627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 dirty="0"/>
                <a:t>18.3%</a:t>
              </a:r>
              <a:endParaRPr lang="ko-KR" altLang="en-US" sz="16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087B2C-F0C4-BD59-3DC5-8B4D0AF3D1D8}"/>
              </a:ext>
            </a:extLst>
          </p:cNvPr>
          <p:cNvGrpSpPr/>
          <p:nvPr/>
        </p:nvGrpSpPr>
        <p:grpSpPr>
          <a:xfrm>
            <a:off x="4973553" y="2323528"/>
            <a:ext cx="6805061" cy="2228481"/>
            <a:chOff x="4341135" y="1628801"/>
            <a:chExt cx="6805061" cy="222848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7669A0CF-7DEC-9989-3425-516AA4AA9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341135" y="1628801"/>
              <a:ext cx="6805061" cy="2228481"/>
            </a:xfrm>
            <a:prstGeom prst="rect">
              <a:avLst/>
            </a:prstGeom>
            <a:noFill/>
          </p:spPr>
        </p:pic>
        <p:sp>
          <p:nvSpPr>
            <p:cNvPr id="19" name="타원 21">
              <a:extLst>
                <a:ext uri="{FF2B5EF4-FFF2-40B4-BE49-F238E27FC236}">
                  <a16:creationId xmlns:a16="http://schemas.microsoft.com/office/drawing/2014/main" id="{6651A23C-8363-FE3F-3A91-CD860567FE9C}"/>
                </a:ext>
              </a:extLst>
            </p:cNvPr>
            <p:cNvSpPr/>
            <p:nvPr/>
          </p:nvSpPr>
          <p:spPr>
            <a:xfrm>
              <a:off x="6427744" y="1739257"/>
              <a:ext cx="608323" cy="17436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EA7393A-BD59-8B1B-3731-75D6CEF2FD61}"/>
              </a:ext>
            </a:extLst>
          </p:cNvPr>
          <p:cNvSpPr txBox="1"/>
          <p:nvPr/>
        </p:nvSpPr>
        <p:spPr>
          <a:xfrm>
            <a:off x="404191" y="1337720"/>
            <a:ext cx="61068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부산광역시 경찰서별 </a:t>
            </a:r>
            <a:r>
              <a:rPr lang="en-US" altLang="ko-KR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5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대 범죄 합계 기준 </a:t>
            </a:r>
          </a:p>
        </p:txBody>
      </p:sp>
    </p:spTree>
    <p:extLst>
      <p:ext uri="{BB962C8B-B14F-4D97-AF65-F5344CB8AC3E}">
        <p14:creationId xmlns:p14="http://schemas.microsoft.com/office/powerpoint/2010/main" val="3087022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4" name="직사각형 4103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3" name="Google Shape;134;p4">
            <a:extLst>
              <a:ext uri="{FF2B5EF4-FFF2-40B4-BE49-F238E27FC236}">
                <a16:creationId xmlns:a16="http://schemas.microsoft.com/office/drawing/2014/main" id="{9B89E807-F981-299F-FAF7-D1D7F02DC8BA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부산진구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17D473-629B-BD71-0B79-63451BFEE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93" y="2603347"/>
            <a:ext cx="6066116" cy="37225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A67783-F020-393D-A65F-E606A8377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93" t="39023" r="31488" b="40582"/>
          <a:stretch>
            <a:fillRect/>
          </a:stretch>
        </p:blipFill>
        <p:spPr>
          <a:xfrm>
            <a:off x="6487162" y="2640223"/>
            <a:ext cx="5414945" cy="1492121"/>
          </a:xfrm>
          <a:custGeom>
            <a:avLst/>
            <a:gdLst>
              <a:gd name="connsiteX0" fmla="*/ 0 w 2755207"/>
              <a:gd name="connsiteY0" fmla="*/ 0 h 759214"/>
              <a:gd name="connsiteX1" fmla="*/ 2755207 w 2755207"/>
              <a:gd name="connsiteY1" fmla="*/ 0 h 759214"/>
              <a:gd name="connsiteX2" fmla="*/ 2755207 w 2755207"/>
              <a:gd name="connsiteY2" fmla="*/ 759214 h 759214"/>
              <a:gd name="connsiteX3" fmla="*/ 0 w 2755207"/>
              <a:gd name="connsiteY3" fmla="*/ 759214 h 75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207" h="759214">
                <a:moveTo>
                  <a:pt x="0" y="0"/>
                </a:moveTo>
                <a:lnTo>
                  <a:pt x="2755207" y="0"/>
                </a:lnTo>
                <a:lnTo>
                  <a:pt x="2755207" y="759214"/>
                </a:lnTo>
                <a:lnTo>
                  <a:pt x="0" y="759214"/>
                </a:lnTo>
                <a:close/>
              </a:path>
            </a:pathLst>
          </a:custGeom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62FC0F-0E86-D381-40E7-FB9B2C72E450}"/>
              </a:ext>
            </a:extLst>
          </p:cNvPr>
          <p:cNvCxnSpPr>
            <a:cxnSpLocks/>
          </p:cNvCxnSpPr>
          <p:nvPr/>
        </p:nvCxnSpPr>
        <p:spPr>
          <a:xfrm flipV="1">
            <a:off x="3084439" y="3352800"/>
            <a:ext cx="3402723" cy="779544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35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9" name="직사각형 3078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3" name="Google Shape;134;p4">
            <a:extLst>
              <a:ext uri="{FF2B5EF4-FFF2-40B4-BE49-F238E27FC236}">
                <a16:creationId xmlns:a16="http://schemas.microsoft.com/office/drawing/2014/main" id="{E915E570-908B-B551-51C1-741023AA07E0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해운대구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E5C2E-D18E-66D6-3801-986D2BE58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96" y="2702963"/>
            <a:ext cx="6076603" cy="36228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AFEE3-ADAB-882E-1ECE-CD089D88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578" t="17527" r="17081" b="61517"/>
          <a:stretch>
            <a:fillRect/>
          </a:stretch>
        </p:blipFill>
        <p:spPr>
          <a:xfrm>
            <a:off x="6567861" y="2707841"/>
            <a:ext cx="5320444" cy="1466081"/>
          </a:xfrm>
          <a:custGeom>
            <a:avLst/>
            <a:gdLst>
              <a:gd name="connsiteX0" fmla="*/ 0 w 2755207"/>
              <a:gd name="connsiteY0" fmla="*/ 0 h 759214"/>
              <a:gd name="connsiteX1" fmla="*/ 2755207 w 2755207"/>
              <a:gd name="connsiteY1" fmla="*/ 0 h 759214"/>
              <a:gd name="connsiteX2" fmla="*/ 2755207 w 2755207"/>
              <a:gd name="connsiteY2" fmla="*/ 759214 h 759214"/>
              <a:gd name="connsiteX3" fmla="*/ 0 w 2755207"/>
              <a:gd name="connsiteY3" fmla="*/ 759214 h 75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207" h="759214">
                <a:moveTo>
                  <a:pt x="0" y="0"/>
                </a:moveTo>
                <a:lnTo>
                  <a:pt x="2755207" y="0"/>
                </a:lnTo>
                <a:lnTo>
                  <a:pt x="2755207" y="759214"/>
                </a:lnTo>
                <a:lnTo>
                  <a:pt x="0" y="759214"/>
                </a:lnTo>
                <a:close/>
              </a:path>
            </a:pathLst>
          </a:custGeom>
          <a:noFill/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3E50C5-C735-6FB8-9C1B-BA3F0AE5B0FD}"/>
              </a:ext>
            </a:extLst>
          </p:cNvPr>
          <p:cNvCxnSpPr>
            <a:cxnSpLocks/>
          </p:cNvCxnSpPr>
          <p:nvPr/>
        </p:nvCxnSpPr>
        <p:spPr>
          <a:xfrm>
            <a:off x="3983825" y="3429000"/>
            <a:ext cx="2517140" cy="0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7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3f623e961_0_119"/>
          <p:cNvSpPr txBox="1"/>
          <p:nvPr/>
        </p:nvSpPr>
        <p:spPr>
          <a:xfrm>
            <a:off x="1499800" y="943425"/>
            <a:ext cx="75600" cy="1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7" name="직사각형 5126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4" name="Google Shape;134;p4">
            <a:extLst>
              <a:ext uri="{FF2B5EF4-FFF2-40B4-BE49-F238E27FC236}">
                <a16:creationId xmlns:a16="http://schemas.microsoft.com/office/drawing/2014/main" id="{0E38FB6F-0B79-27D5-91C8-114A687FCECB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남구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7E478F-F2FB-F962-7442-217F16AAA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7" y="2665180"/>
            <a:ext cx="6233892" cy="36753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9062E1-8653-616E-12CE-E156CD92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10" t="39174" r="28293" b="40169"/>
          <a:stretch>
            <a:fillRect/>
          </a:stretch>
        </p:blipFill>
        <p:spPr>
          <a:xfrm>
            <a:off x="6681194" y="2684078"/>
            <a:ext cx="5210739" cy="1435851"/>
          </a:xfrm>
          <a:custGeom>
            <a:avLst/>
            <a:gdLst>
              <a:gd name="connsiteX0" fmla="*/ 0 w 2755207"/>
              <a:gd name="connsiteY0" fmla="*/ 0 h 759214"/>
              <a:gd name="connsiteX1" fmla="*/ 2755207 w 2755207"/>
              <a:gd name="connsiteY1" fmla="*/ 0 h 759214"/>
              <a:gd name="connsiteX2" fmla="*/ 2755207 w 2755207"/>
              <a:gd name="connsiteY2" fmla="*/ 759214 h 759214"/>
              <a:gd name="connsiteX3" fmla="*/ 0 w 2755207"/>
              <a:gd name="connsiteY3" fmla="*/ 759214 h 75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207" h="759214">
                <a:moveTo>
                  <a:pt x="0" y="0"/>
                </a:moveTo>
                <a:lnTo>
                  <a:pt x="2755207" y="0"/>
                </a:lnTo>
                <a:lnTo>
                  <a:pt x="2755207" y="759214"/>
                </a:lnTo>
                <a:lnTo>
                  <a:pt x="0" y="759214"/>
                </a:lnTo>
                <a:close/>
              </a:path>
            </a:pathLst>
          </a:custGeom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081648A-1B9A-923E-E4E4-7C6231DF5996}"/>
              </a:ext>
            </a:extLst>
          </p:cNvPr>
          <p:cNvCxnSpPr>
            <a:cxnSpLocks/>
          </p:cNvCxnSpPr>
          <p:nvPr/>
        </p:nvCxnSpPr>
        <p:spPr>
          <a:xfrm flipV="1">
            <a:off x="3346647" y="3429000"/>
            <a:ext cx="3334547" cy="784185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048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직사각형 2055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3" name="Google Shape;134;p4">
            <a:extLst>
              <a:ext uri="{FF2B5EF4-FFF2-40B4-BE49-F238E27FC236}">
                <a16:creationId xmlns:a16="http://schemas.microsoft.com/office/drawing/2014/main" id="{DBFD0A51-D51C-D9AD-80DF-19EDAED64F35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연제구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44566A-D2AD-EC67-651F-39E686142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5" y="2702963"/>
            <a:ext cx="6254864" cy="3622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EAB74B-A189-0185-E201-46BE9C63F3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70" t="24101" r="29681" b="54943"/>
          <a:stretch>
            <a:fillRect/>
          </a:stretch>
        </p:blipFill>
        <p:spPr>
          <a:xfrm>
            <a:off x="6893996" y="2702963"/>
            <a:ext cx="4926069" cy="1357408"/>
          </a:xfrm>
          <a:custGeom>
            <a:avLst/>
            <a:gdLst>
              <a:gd name="connsiteX0" fmla="*/ 0 w 2755207"/>
              <a:gd name="connsiteY0" fmla="*/ 0 h 759214"/>
              <a:gd name="connsiteX1" fmla="*/ 2755207 w 2755207"/>
              <a:gd name="connsiteY1" fmla="*/ 0 h 759214"/>
              <a:gd name="connsiteX2" fmla="*/ 2755207 w 2755207"/>
              <a:gd name="connsiteY2" fmla="*/ 759214 h 759214"/>
              <a:gd name="connsiteX3" fmla="*/ 0 w 2755207"/>
              <a:gd name="connsiteY3" fmla="*/ 759214 h 75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207" h="759214">
                <a:moveTo>
                  <a:pt x="0" y="0"/>
                </a:moveTo>
                <a:lnTo>
                  <a:pt x="2755207" y="0"/>
                </a:lnTo>
                <a:lnTo>
                  <a:pt x="2755207" y="759214"/>
                </a:lnTo>
                <a:lnTo>
                  <a:pt x="0" y="759214"/>
                </a:lnTo>
                <a:close/>
              </a:path>
            </a:pathLst>
          </a:custGeom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1CAA78-5D43-9622-9D6E-73944AE03B24}"/>
              </a:ext>
            </a:extLst>
          </p:cNvPr>
          <p:cNvCxnSpPr>
            <a:cxnSpLocks/>
          </p:cNvCxnSpPr>
          <p:nvPr/>
        </p:nvCxnSpPr>
        <p:spPr>
          <a:xfrm flipV="1">
            <a:off x="3380637" y="3381667"/>
            <a:ext cx="3513359" cy="356956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458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73f623e961_4_66"/>
          <p:cNvSpPr txBox="1"/>
          <p:nvPr/>
        </p:nvSpPr>
        <p:spPr>
          <a:xfrm>
            <a:off x="1499800" y="1210125"/>
            <a:ext cx="75600" cy="1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526" name="그룹 525"/>
          <p:cNvGrpSpPr/>
          <p:nvPr/>
        </p:nvGrpSpPr>
        <p:grpSpPr>
          <a:xfrm>
            <a:off x="9524" y="-1"/>
            <a:ext cx="12192001" cy="1337721"/>
            <a:chOff x="-1" y="-1"/>
            <a:chExt cx="12192001" cy="1337721"/>
          </a:xfrm>
        </p:grpSpPr>
        <p:sp>
          <p:nvSpPr>
            <p:cNvPr id="527" name="Google Shape;127;p4"/>
            <p:cNvSpPr/>
            <p:nvPr/>
          </p:nvSpPr>
          <p:spPr>
            <a:xfrm>
              <a:off x="0" y="1265774"/>
              <a:ext cx="12192000" cy="71946"/>
            </a:xfrm>
            <a:prstGeom prst="rect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grpSp>
          <p:nvGrpSpPr>
            <p:cNvPr id="528" name="그룹 527"/>
            <p:cNvGrpSpPr/>
            <p:nvPr/>
          </p:nvGrpSpPr>
          <p:grpSpPr>
            <a:xfrm>
              <a:off x="-1" y="-1"/>
              <a:ext cx="7819221" cy="1322067"/>
              <a:chOff x="-1" y="-1"/>
              <a:chExt cx="7819221" cy="1322067"/>
            </a:xfrm>
          </p:grpSpPr>
          <p:sp>
            <p:nvSpPr>
              <p:cNvPr id="529" name="Google Shape;121;p3"/>
              <p:cNvSpPr/>
              <p:nvPr/>
            </p:nvSpPr>
            <p:spPr>
              <a:xfrm>
                <a:off x="-1" y="-1"/>
                <a:ext cx="4409955" cy="1322067"/>
              </a:xfrm>
              <a:custGeom>
                <a:avLst/>
                <a:gdLst>
                  <a:gd name="connsiteX0" fmla="*/ 0 w 3749640"/>
                  <a:gd name="connsiteY0" fmla="*/ 0 h 1301747"/>
                  <a:gd name="connsiteX1" fmla="*/ 3749640 w 3749640"/>
                  <a:gd name="connsiteY1" fmla="*/ 0 h 1301747"/>
                  <a:gd name="connsiteX2" fmla="*/ 3749640 w 3749640"/>
                  <a:gd name="connsiteY2" fmla="*/ 1301747 h 1301747"/>
                  <a:gd name="connsiteX3" fmla="*/ 0 w 3749640"/>
                  <a:gd name="connsiteY3" fmla="*/ 1301747 h 1301747"/>
                  <a:gd name="connsiteX4" fmla="*/ 0 w 3749640"/>
                  <a:gd name="connsiteY4" fmla="*/ 0 h 1301747"/>
                  <a:gd name="connsiteX0" fmla="*/ 0 w 3749640"/>
                  <a:gd name="connsiteY0" fmla="*/ 0 h 1322067"/>
                  <a:gd name="connsiteX1" fmla="*/ 3749640 w 3749640"/>
                  <a:gd name="connsiteY1" fmla="*/ 0 h 1322067"/>
                  <a:gd name="connsiteX2" fmla="*/ 3129880 w 3749640"/>
                  <a:gd name="connsiteY2" fmla="*/ 1322067 h 1322067"/>
                  <a:gd name="connsiteX3" fmla="*/ 0 w 3749640"/>
                  <a:gd name="connsiteY3" fmla="*/ 1301747 h 1322067"/>
                  <a:gd name="connsiteX4" fmla="*/ 0 w 3749640"/>
                  <a:gd name="connsiteY4" fmla="*/ 0 h 132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9640" h="1322067">
                    <a:moveTo>
                      <a:pt x="0" y="0"/>
                    </a:moveTo>
                    <a:lnTo>
                      <a:pt x="3749640" y="0"/>
                    </a:lnTo>
                    <a:lnTo>
                      <a:pt x="3129880" y="1322067"/>
                    </a:lnTo>
                    <a:lnTo>
                      <a:pt x="0" y="13017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3C64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sp>
            <p:nvSpPr>
              <p:cNvPr id="530" name="Google Shape;129;p4"/>
              <p:cNvSpPr txBox="1"/>
              <p:nvPr/>
            </p:nvSpPr>
            <p:spPr>
              <a:xfrm>
                <a:off x="4361451" y="469353"/>
                <a:ext cx="3457769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3600" dirty="0">
                    <a:solidFill>
                      <a:schemeClr val="accent1">
                        <a:lumMod val="50000"/>
                      </a:schemeClr>
                    </a:solidFill>
                    <a:latin typeface="에스코어 드림 6 Bold"/>
                    <a:ea typeface="에스코어 드림 6 Bold"/>
                  </a:rPr>
                  <a:t>데이터 분석</a:t>
                </a:r>
                <a:endParaRPr dirty="0">
                  <a:solidFill>
                    <a:schemeClr val="accent1">
                      <a:lumMod val="50000"/>
                    </a:schemeClr>
                  </a:solidFill>
                  <a:latin typeface="에스코어 드림 6 Bold"/>
                  <a:ea typeface="에스코어 드림 6 Bold"/>
                </a:endParaRPr>
              </a:p>
            </p:txBody>
          </p:sp>
          <p:sp>
            <p:nvSpPr>
              <p:cNvPr id="531" name="Google Shape;130;p4"/>
              <p:cNvSpPr txBox="1"/>
              <p:nvPr/>
            </p:nvSpPr>
            <p:spPr>
              <a:xfrm>
                <a:off x="808382" y="104816"/>
                <a:ext cx="3409266" cy="388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chemeClr val="bg1"/>
                    </a:solidFill>
                    <a:latin typeface="에스코어 드림 6 Bold"/>
                    <a:ea typeface="에스코어 드림 6 Bold"/>
                    <a:sym typeface="Arial"/>
                  </a:rPr>
                  <a:t>부산시 범죄 감소를 위한</a:t>
                </a:r>
                <a:endParaRPr sz="2000">
                  <a:solidFill>
                    <a:schemeClr val="bg1"/>
                  </a:solidFill>
                  <a:latin typeface="에스코어 드림 6 Bold"/>
                  <a:ea typeface="에스코어 드림 6 Bold"/>
                </a:endParaRPr>
              </a:p>
            </p:txBody>
          </p:sp>
          <p:sp>
            <p:nvSpPr>
              <p:cNvPr id="532" name="Google Shape;132;p4"/>
              <p:cNvSpPr/>
              <p:nvPr/>
            </p:nvSpPr>
            <p:spPr>
              <a:xfrm>
                <a:off x="4217648" y="417190"/>
                <a:ext cx="215837" cy="215837"/>
              </a:xfrm>
              <a:prstGeom prst="ellipse">
                <a:avLst/>
              </a:prstGeom>
              <a:solidFill>
                <a:srgbClr val="143C64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sp>
            <p:nvSpPr>
              <p:cNvPr id="533" name="Google Shape;129;p4"/>
              <p:cNvSpPr txBox="1"/>
              <p:nvPr/>
            </p:nvSpPr>
            <p:spPr>
              <a:xfrm>
                <a:off x="818537" y="532144"/>
                <a:ext cx="3167161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3600">
                    <a:solidFill>
                      <a:schemeClr val="bg1"/>
                    </a:solidFill>
                    <a:latin typeface="에스코어 드림 6 Bold"/>
                    <a:ea typeface="에스코어 드림 6 Bold"/>
                  </a:rPr>
                  <a:t>프로세스 상세</a:t>
                </a:r>
                <a:endParaRPr>
                  <a:solidFill>
                    <a:schemeClr val="bg1"/>
                  </a:solidFill>
                  <a:latin typeface="에스코어 드림 6 Bold"/>
                  <a:ea typeface="에스코어 드림 6 Bold"/>
                </a:endParaRPr>
              </a:p>
            </p:txBody>
          </p:sp>
          <p:pic>
            <p:nvPicPr>
              <p:cNvPr id="534" name="Google Shape;95;p1" descr="로고, 그래픽, 상징, 폰트이(가) 표시된 사진  자동 생성된 설명"/>
              <p:cNvPicPr/>
              <p:nvPr/>
            </p:nvPicPr>
            <p:blipFill rotWithShape="1"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0" y="104389"/>
                <a:ext cx="808382" cy="85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38" name="직사각형 537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2" name="Google Shape;134;p4">
            <a:extLst>
              <a:ext uri="{FF2B5EF4-FFF2-40B4-BE49-F238E27FC236}">
                <a16:creationId xmlns:a16="http://schemas.microsoft.com/office/drawing/2014/main" id="{9037BB96-4F24-0E39-47A2-B35914258C30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동래구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BCD9941-55C5-D3FD-52D5-8966A2686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0" y="2744907"/>
            <a:ext cx="6323023" cy="35809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303B9A-BBDF-A4B5-55FD-F357B0A8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70" t="14848" r="30790" b="64113"/>
          <a:stretch>
            <a:fillRect/>
          </a:stretch>
        </p:blipFill>
        <p:spPr>
          <a:xfrm>
            <a:off x="6724554" y="2764369"/>
            <a:ext cx="5195716" cy="1431711"/>
          </a:xfrm>
          <a:custGeom>
            <a:avLst/>
            <a:gdLst>
              <a:gd name="connsiteX0" fmla="*/ 0 w 2734094"/>
              <a:gd name="connsiteY0" fmla="*/ 0 h 753396"/>
              <a:gd name="connsiteX1" fmla="*/ 2734094 w 2734094"/>
              <a:gd name="connsiteY1" fmla="*/ 0 h 753396"/>
              <a:gd name="connsiteX2" fmla="*/ 2734094 w 2734094"/>
              <a:gd name="connsiteY2" fmla="*/ 753396 h 753396"/>
              <a:gd name="connsiteX3" fmla="*/ 0 w 2734094"/>
              <a:gd name="connsiteY3" fmla="*/ 753396 h 75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094" h="753396">
                <a:moveTo>
                  <a:pt x="0" y="0"/>
                </a:moveTo>
                <a:lnTo>
                  <a:pt x="2734094" y="0"/>
                </a:lnTo>
                <a:lnTo>
                  <a:pt x="2734094" y="753396"/>
                </a:lnTo>
                <a:lnTo>
                  <a:pt x="0" y="753396"/>
                </a:lnTo>
                <a:close/>
              </a:path>
            </a:pathLst>
          </a:custGeom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F18810-193A-7248-4177-E6802E11A4AA}"/>
              </a:ext>
            </a:extLst>
          </p:cNvPr>
          <p:cNvCxnSpPr>
            <a:cxnSpLocks/>
          </p:cNvCxnSpPr>
          <p:nvPr/>
        </p:nvCxnSpPr>
        <p:spPr>
          <a:xfrm>
            <a:off x="3276128" y="3429000"/>
            <a:ext cx="3448426" cy="86360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0"/>
          <p:cNvSpPr txBox="1"/>
          <p:nvPr/>
        </p:nvSpPr>
        <p:spPr>
          <a:xfrm>
            <a:off x="2772495" y="6527098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274320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남/여 전체</a:t>
            </a:r>
            <a:endParaRPr sz="160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직사각형 552"/>
          <p:cNvSpPr/>
          <p:nvPr/>
        </p:nvSpPr>
        <p:spPr>
          <a:xfrm>
            <a:off x="1819444" y="2141097"/>
            <a:ext cx="8499703" cy="407644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59" name="그룹 558"/>
          <p:cNvGrpSpPr/>
          <p:nvPr/>
        </p:nvGrpSpPr>
        <p:grpSpPr>
          <a:xfrm>
            <a:off x="1992624" y="2270118"/>
            <a:ext cx="8198506" cy="3947419"/>
            <a:chOff x="936000" y="1558800"/>
            <a:chExt cx="9265690" cy="4968300"/>
          </a:xfrm>
        </p:grpSpPr>
        <p:pic>
          <p:nvPicPr>
            <p:cNvPr id="560" name="Google Shape;551;p20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36000" y="1558800"/>
              <a:ext cx="9265690" cy="496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타원 9"/>
            <p:cNvSpPr/>
            <p:nvPr/>
          </p:nvSpPr>
          <p:spPr>
            <a:xfrm>
              <a:off x="5786173" y="3468132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62" name="타원 10"/>
            <p:cNvSpPr/>
            <p:nvPr/>
          </p:nvSpPr>
          <p:spPr>
            <a:xfrm>
              <a:off x="1900814" y="3414800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563" name="직사각형 562"/>
          <p:cNvSpPr/>
          <p:nvPr/>
        </p:nvSpPr>
        <p:spPr>
          <a:xfrm>
            <a:off x="1819444" y="1570058"/>
            <a:ext cx="8499703" cy="338700"/>
          </a:xfrm>
          <a:prstGeom prst="rect">
            <a:avLst/>
          </a:prstGeom>
          <a:solidFill>
            <a:srgbClr val="FFFFFF"/>
          </a:solidFill>
          <a:ln>
            <a:solidFill>
              <a:srgbClr val="2D51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부산광역시 각 행정구역의 연령대별 인구수 분석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73f623e961_0_64"/>
          <p:cNvSpPr txBox="1"/>
          <p:nvPr/>
        </p:nvSpPr>
        <p:spPr>
          <a:xfrm>
            <a:off x="2772495" y="6342198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274320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여성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직사각형 566"/>
          <p:cNvSpPr/>
          <p:nvPr/>
        </p:nvSpPr>
        <p:spPr>
          <a:xfrm>
            <a:off x="1819444" y="2141097"/>
            <a:ext cx="8499703" cy="407644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0" name="직사각형 569"/>
          <p:cNvSpPr/>
          <p:nvPr/>
        </p:nvSpPr>
        <p:spPr>
          <a:xfrm>
            <a:off x="1819444" y="1570058"/>
            <a:ext cx="8499702" cy="338700"/>
          </a:xfrm>
          <a:prstGeom prst="rect">
            <a:avLst/>
          </a:prstGeom>
          <a:solidFill>
            <a:srgbClr val="FFFFFF"/>
          </a:solidFill>
          <a:ln>
            <a:solidFill>
              <a:srgbClr val="2D51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부산광역시 각 행정구역의 연령대별 여성 인구수 분석</a:t>
            </a:r>
            <a:endParaRPr lang="ko-KR" altLang="en-US"/>
          </a:p>
        </p:txBody>
      </p:sp>
      <p:grpSp>
        <p:nvGrpSpPr>
          <p:cNvPr id="571" name="그룹 570"/>
          <p:cNvGrpSpPr/>
          <p:nvPr/>
        </p:nvGrpSpPr>
        <p:grpSpPr>
          <a:xfrm>
            <a:off x="2017960" y="2343049"/>
            <a:ext cx="8104397" cy="3682621"/>
            <a:chOff x="935437" y="1560525"/>
            <a:chExt cx="10321126" cy="4687076"/>
          </a:xfrm>
        </p:grpSpPr>
        <p:pic>
          <p:nvPicPr>
            <p:cNvPr id="572" name="Google Shape;563;g273f623e961_0_64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35437" y="1560525"/>
              <a:ext cx="10321126" cy="4687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타원 9"/>
            <p:cNvSpPr/>
            <p:nvPr/>
          </p:nvSpPr>
          <p:spPr>
            <a:xfrm>
              <a:off x="6376661" y="3738911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74" name="타원 10"/>
            <p:cNvSpPr/>
            <p:nvPr/>
          </p:nvSpPr>
          <p:spPr>
            <a:xfrm>
              <a:off x="2105082" y="3709149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/>
        </p:nvSpPr>
        <p:spPr>
          <a:xfrm>
            <a:off x="4021198" y="3178650"/>
            <a:ext cx="4364889" cy="819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80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latin typeface="에스코어 드림 6 Bold"/>
              <a:ea typeface="에스코어 드림 6 Bold"/>
            </a:endParaRPr>
          </a:p>
        </p:txBody>
      </p:sp>
      <p:pic>
        <p:nvPicPr>
          <p:cNvPr id="117" name="Google Shape;117;p3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86982" y="1153757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1" name="Google Shape;121;p3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2968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525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3f623e961_0_50"/>
          <p:cNvSpPr txBox="1"/>
          <p:nvPr/>
        </p:nvSpPr>
        <p:spPr>
          <a:xfrm>
            <a:off x="2772507" y="6399048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274320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남성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직사각형 579"/>
          <p:cNvSpPr/>
          <p:nvPr/>
        </p:nvSpPr>
        <p:spPr>
          <a:xfrm>
            <a:off x="1819444" y="2141097"/>
            <a:ext cx="8499703" cy="407644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82" name="그룹 581"/>
          <p:cNvGrpSpPr/>
          <p:nvPr/>
        </p:nvGrpSpPr>
        <p:grpSpPr>
          <a:xfrm>
            <a:off x="2010791" y="2220686"/>
            <a:ext cx="8153814" cy="3996852"/>
            <a:chOff x="936000" y="1558800"/>
            <a:chExt cx="10448326" cy="4744775"/>
          </a:xfrm>
        </p:grpSpPr>
        <p:pic>
          <p:nvPicPr>
            <p:cNvPr id="583" name="Google Shape;576;g273f623e961_0_50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36000" y="1558800"/>
              <a:ext cx="10448326" cy="474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타원 9"/>
            <p:cNvSpPr/>
            <p:nvPr/>
          </p:nvSpPr>
          <p:spPr>
            <a:xfrm>
              <a:off x="6462448" y="3766898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85" name="타원 10"/>
            <p:cNvSpPr/>
            <p:nvPr/>
          </p:nvSpPr>
          <p:spPr>
            <a:xfrm>
              <a:off x="2097955" y="3766898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586" name="직사각형 585"/>
          <p:cNvSpPr/>
          <p:nvPr/>
        </p:nvSpPr>
        <p:spPr>
          <a:xfrm>
            <a:off x="1819444" y="1570058"/>
            <a:ext cx="8499703" cy="338700"/>
          </a:xfrm>
          <a:prstGeom prst="rect">
            <a:avLst/>
          </a:prstGeom>
          <a:solidFill>
            <a:srgbClr val="FFFFFF"/>
          </a:solidFill>
          <a:ln>
            <a:solidFill>
              <a:srgbClr val="2D51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부산광역시 각 행정구역의 연령대별 남성 인구수 분석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4300" y="1811181"/>
            <a:ext cx="6348836" cy="4405624"/>
          </a:xfrm>
          <a:prstGeom prst="rect">
            <a:avLst/>
          </a:prstGeom>
          <a:noFill/>
        </p:spPr>
      </p:pic>
      <p:sp>
        <p:nvSpPr>
          <p:cNvPr id="41" name="타원 40"/>
          <p:cNvSpPr/>
          <p:nvPr/>
        </p:nvSpPr>
        <p:spPr>
          <a:xfrm>
            <a:off x="4182103" y="1936044"/>
            <a:ext cx="1150806" cy="1150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Google Shape;607;g273f623e961_4_32"/>
          <p:cNvSpPr/>
          <p:nvPr/>
        </p:nvSpPr>
        <p:spPr>
          <a:xfrm>
            <a:off x="6602400" y="3720314"/>
            <a:ext cx="5284200" cy="2255400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Google Shape;608;g273f623e961_4_32"/>
          <p:cNvSpPr txBox="1"/>
          <p:nvPr/>
        </p:nvSpPr>
        <p:spPr>
          <a:xfrm>
            <a:off x="6765600" y="4294031"/>
            <a:ext cx="4957800" cy="105378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구별 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어린이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인구 비중이 가장 높은</a:t>
            </a:r>
            <a:r>
              <a:rPr lang="en-US" alt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강서구</a:t>
            </a:r>
            <a:r>
              <a:rPr 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 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(22.68%).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32,222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명</a:t>
            </a:r>
            <a:r>
              <a:rPr 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  </a:t>
            </a:r>
            <a:r>
              <a:rPr lang="ko-KR" sz="2000" dirty="0">
                <a:solidFill>
                  <a:srgbClr val="FF0000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2000" dirty="0">
              <a:solidFill>
                <a:srgbClr val="FF0000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pic>
        <p:nvPicPr>
          <p:cNvPr id="25" name="그림 24"/>
          <p:cNvPicPr>
            <a:picLocks noChangeAspect="1" noChangeArrowheads="1"/>
          </p:cNvPicPr>
          <p:nvPr/>
        </p:nvPicPr>
        <p:blipFill rotWithShape="1">
          <a:blip r:embed="rId4"/>
          <a:srcRect l="65120" t="77810" r="19480"/>
          <a:stretch>
            <a:fillRect/>
          </a:stretch>
        </p:blipFill>
        <p:spPr>
          <a:xfrm>
            <a:off x="9575566" y="1597158"/>
            <a:ext cx="1911517" cy="1911517"/>
          </a:xfrm>
          <a:custGeom>
            <a:avLst/>
            <a:gdLst>
              <a:gd name="connsiteX0" fmla="*/ 488731 w 977462"/>
              <a:gd name="connsiteY0" fmla="*/ 0 h 977462"/>
              <a:gd name="connsiteX1" fmla="*/ 977462 w 977462"/>
              <a:gd name="connsiteY1" fmla="*/ 488731 h 977462"/>
              <a:gd name="connsiteX2" fmla="*/ 488731 w 977462"/>
              <a:gd name="connsiteY2" fmla="*/ 977462 h 977462"/>
              <a:gd name="connsiteX3" fmla="*/ 0 w 977462"/>
              <a:gd name="connsiteY3" fmla="*/ 488731 h 977462"/>
              <a:gd name="connsiteX4" fmla="*/ 488731 w 977462"/>
              <a:gd name="connsiteY4" fmla="*/ 0 h 97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462" h="977462">
                <a:moveTo>
                  <a:pt x="488731" y="0"/>
                </a:moveTo>
                <a:cubicBezTo>
                  <a:pt x="758650" y="0"/>
                  <a:pt x="977462" y="218812"/>
                  <a:pt x="977462" y="488731"/>
                </a:cubicBezTo>
                <a:cubicBezTo>
                  <a:pt x="977462" y="758650"/>
                  <a:pt x="758650" y="977462"/>
                  <a:pt x="488731" y="977462"/>
                </a:cubicBezTo>
                <a:cubicBezTo>
                  <a:pt x="218812" y="977462"/>
                  <a:pt x="0" y="758650"/>
                  <a:pt x="0" y="488731"/>
                </a:cubicBezTo>
                <a:cubicBezTo>
                  <a:pt x="0" y="218812"/>
                  <a:pt x="218812" y="0"/>
                  <a:pt x="488731" y="0"/>
                </a:cubicBezTo>
                <a:close/>
              </a:path>
            </a:pathLst>
          </a:custGeom>
          <a:noFill/>
          <a:ln w="63500"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21" name="그림 20"/>
          <p:cNvPicPr>
            <a:picLocks noChangeAspect="1" noChangeArrowheads="1"/>
          </p:cNvPicPr>
          <p:nvPr/>
        </p:nvPicPr>
        <p:blipFill rotWithShape="1">
          <a:blip r:embed="rId4"/>
          <a:srcRect l="65120" r="19480" b="77810"/>
          <a:stretch>
            <a:fillRect/>
          </a:stretch>
        </p:blipFill>
        <p:spPr>
          <a:xfrm>
            <a:off x="6764718" y="254642"/>
            <a:ext cx="3115305" cy="3115305"/>
          </a:xfrm>
          <a:custGeom>
            <a:avLst/>
            <a:gdLst>
              <a:gd name="connsiteX0" fmla="*/ 488731 w 977462"/>
              <a:gd name="connsiteY0" fmla="*/ 0 h 977462"/>
              <a:gd name="connsiteX1" fmla="*/ 977462 w 977462"/>
              <a:gd name="connsiteY1" fmla="*/ 488731 h 977462"/>
              <a:gd name="connsiteX2" fmla="*/ 488731 w 977462"/>
              <a:gd name="connsiteY2" fmla="*/ 977462 h 977462"/>
              <a:gd name="connsiteX3" fmla="*/ 0 w 977462"/>
              <a:gd name="connsiteY3" fmla="*/ 488731 h 977462"/>
              <a:gd name="connsiteX4" fmla="*/ 488731 w 977462"/>
              <a:gd name="connsiteY4" fmla="*/ 0 h 97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462" h="977462">
                <a:moveTo>
                  <a:pt x="488731" y="0"/>
                </a:moveTo>
                <a:cubicBezTo>
                  <a:pt x="758650" y="0"/>
                  <a:pt x="977462" y="218812"/>
                  <a:pt x="977462" y="488731"/>
                </a:cubicBezTo>
                <a:cubicBezTo>
                  <a:pt x="977462" y="758650"/>
                  <a:pt x="758650" y="977462"/>
                  <a:pt x="488731" y="977462"/>
                </a:cubicBezTo>
                <a:cubicBezTo>
                  <a:pt x="218812" y="977462"/>
                  <a:pt x="0" y="758650"/>
                  <a:pt x="0" y="488731"/>
                </a:cubicBezTo>
                <a:cubicBezTo>
                  <a:pt x="0" y="218812"/>
                  <a:pt x="218812" y="0"/>
                  <a:pt x="488731" y="0"/>
                </a:cubicBezTo>
                <a:close/>
              </a:path>
            </a:pathLst>
          </a:custGeom>
          <a:noFill/>
          <a:ln w="63500"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26" name="Google Shape;318;p12"/>
          <p:cNvSpPr txBox="1"/>
          <p:nvPr/>
        </p:nvSpPr>
        <p:spPr>
          <a:xfrm>
            <a:off x="348875" y="1374905"/>
            <a:ext cx="3552225" cy="5077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부산광역시 구별 어린이 인구</a:t>
            </a:r>
            <a:endParaRPr sz="1200" dirty="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cxnSp>
        <p:nvCxnSpPr>
          <p:cNvPr id="28" name="직선 연결선 27"/>
          <p:cNvCxnSpPr>
            <a:endCxn id="21" idx="3"/>
          </p:cNvCxnSpPr>
          <p:nvPr/>
        </p:nvCxnSpPr>
        <p:spPr>
          <a:xfrm flipV="1">
            <a:off x="4722471" y="1812295"/>
            <a:ext cx="2042247" cy="550687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34;p4"/>
          <p:cNvSpPr txBox="1"/>
          <p:nvPr/>
        </p:nvSpPr>
        <p:spPr>
          <a:xfrm>
            <a:off x="4215844" y="1597158"/>
            <a:ext cx="2316924" cy="4154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자료출처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: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행정안전부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(2023)</a:t>
            </a:r>
            <a:endParaRPr>
              <a:solidFill>
                <a:schemeClr val="tx1">
                  <a:lumMod val="50000"/>
                  <a:lumOff val="50000"/>
                </a:schemeClr>
              </a:solidFill>
              <a:highlight>
                <a:srgbClr val="163E64"/>
              </a:highlight>
              <a:latin typeface="Noto Sans KR Light"/>
              <a:ea typeface="Noto Sans KR Light"/>
              <a:cs typeface="Noto Sans KR"/>
              <a:sym typeface="Noto Sans KR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147068" y="5260842"/>
            <a:ext cx="1150806" cy="1150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4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73f623e961_4_32"/>
          <p:cNvSpPr/>
          <p:nvPr/>
        </p:nvSpPr>
        <p:spPr>
          <a:xfrm>
            <a:off x="6595927" y="4871455"/>
            <a:ext cx="5284200" cy="1680639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08" name="Google Shape;608;g273f623e961_4_32"/>
          <p:cNvSpPr txBox="1"/>
          <p:nvPr/>
        </p:nvSpPr>
        <p:spPr>
          <a:xfrm>
            <a:off x="6759127" y="5311574"/>
            <a:ext cx="4957800" cy="80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구별 노년층 인구 비중이 높은</a:t>
            </a:r>
            <a:r>
              <a:rPr lang="en-US" alt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영도구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(31.61%).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33,675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명</a:t>
            </a:r>
            <a:r>
              <a:rPr lang="ko-KR" sz="2000" dirty="0">
                <a:solidFill>
                  <a:schemeClr val="bg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2000" dirty="0">
              <a:solidFill>
                <a:srgbClr val="FF0000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 descr="텍스트, 스크린샷, 그래프, 도표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4129" y="1922728"/>
            <a:ext cx="6229479" cy="4061946"/>
          </a:xfrm>
          <a:prstGeom prst="rect">
            <a:avLst/>
          </a:prstGeom>
        </p:spPr>
      </p:pic>
      <p:pic>
        <p:nvPicPr>
          <p:cNvPr id="18" name="그림 17" descr="텍스트, 스크린샷, 그래프, 도표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892" y="1922728"/>
            <a:ext cx="6229479" cy="4061946"/>
          </a:xfrm>
          <a:prstGeom prst="rect">
            <a:avLst/>
          </a:prstGeom>
        </p:spPr>
      </p:pic>
      <p:pic>
        <p:nvPicPr>
          <p:cNvPr id="29" name="그림 28" descr="텍스트, 스크린샷, 도표, 평행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4230" t="65370" r="70770" b="5820"/>
          <a:stretch>
            <a:fillRect/>
          </a:stretch>
        </p:blipFill>
        <p:spPr>
          <a:xfrm>
            <a:off x="9353179" y="2147738"/>
            <a:ext cx="2526948" cy="2562524"/>
          </a:xfrm>
          <a:custGeom>
            <a:avLst/>
            <a:gdLst>
              <a:gd name="connsiteX0" fmla="*/ 786999 w 1573998"/>
              <a:gd name="connsiteY0" fmla="*/ 0 h 1596158"/>
              <a:gd name="connsiteX1" fmla="*/ 1573998 w 1573998"/>
              <a:gd name="connsiteY1" fmla="*/ 798079 h 1596158"/>
              <a:gd name="connsiteX2" fmla="*/ 786999 w 1573998"/>
              <a:gd name="connsiteY2" fmla="*/ 1596158 h 1596158"/>
              <a:gd name="connsiteX3" fmla="*/ 0 w 1573998"/>
              <a:gd name="connsiteY3" fmla="*/ 798079 h 1596158"/>
              <a:gd name="connsiteX4" fmla="*/ 786999 w 1573998"/>
              <a:gd name="connsiteY4" fmla="*/ 0 h 159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998" h="1596158">
                <a:moveTo>
                  <a:pt x="786999" y="0"/>
                </a:moveTo>
                <a:cubicBezTo>
                  <a:pt x="1221647" y="0"/>
                  <a:pt x="1573998" y="357312"/>
                  <a:pt x="1573998" y="798079"/>
                </a:cubicBezTo>
                <a:cubicBezTo>
                  <a:pt x="1573998" y="1238846"/>
                  <a:pt x="1221647" y="1596158"/>
                  <a:pt x="786999" y="1596158"/>
                </a:cubicBezTo>
                <a:cubicBezTo>
                  <a:pt x="352351" y="1596158"/>
                  <a:pt x="0" y="1238846"/>
                  <a:pt x="0" y="798079"/>
                </a:cubicBezTo>
                <a:cubicBezTo>
                  <a:pt x="0" y="357312"/>
                  <a:pt x="352351" y="0"/>
                  <a:pt x="786999" y="0"/>
                </a:cubicBezTo>
                <a:close/>
              </a:path>
            </a:pathLst>
          </a:custGeom>
          <a:ln w="63500"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21" name="그림 20" descr="텍스트, 스크린샷, 도표, 평행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3050" t="5250" r="70530" b="64390"/>
          <a:stretch>
            <a:fillRect/>
          </a:stretch>
        </p:blipFill>
        <p:spPr>
          <a:xfrm>
            <a:off x="6593779" y="417190"/>
            <a:ext cx="3225050" cy="3260978"/>
          </a:xfrm>
          <a:custGeom>
            <a:avLst/>
            <a:gdLst>
              <a:gd name="connsiteX0" fmla="*/ 831949 w 1663898"/>
              <a:gd name="connsiteY0" fmla="*/ 0 h 1682434"/>
              <a:gd name="connsiteX1" fmla="*/ 1663898 w 1663898"/>
              <a:gd name="connsiteY1" fmla="*/ 841217 h 1682434"/>
              <a:gd name="connsiteX2" fmla="*/ 831949 w 1663898"/>
              <a:gd name="connsiteY2" fmla="*/ 1682434 h 1682434"/>
              <a:gd name="connsiteX3" fmla="*/ 0 w 1663898"/>
              <a:gd name="connsiteY3" fmla="*/ 841217 h 1682434"/>
              <a:gd name="connsiteX4" fmla="*/ 831949 w 1663898"/>
              <a:gd name="connsiteY4" fmla="*/ 0 h 168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898" h="1682434">
                <a:moveTo>
                  <a:pt x="831949" y="0"/>
                </a:moveTo>
                <a:cubicBezTo>
                  <a:pt x="1291422" y="0"/>
                  <a:pt x="1663898" y="376626"/>
                  <a:pt x="1663898" y="841217"/>
                </a:cubicBezTo>
                <a:cubicBezTo>
                  <a:pt x="1663898" y="1305808"/>
                  <a:pt x="1291422" y="1682434"/>
                  <a:pt x="831949" y="1682434"/>
                </a:cubicBezTo>
                <a:cubicBezTo>
                  <a:pt x="372476" y="1682434"/>
                  <a:pt x="0" y="1305808"/>
                  <a:pt x="0" y="841217"/>
                </a:cubicBezTo>
                <a:cubicBezTo>
                  <a:pt x="0" y="376626"/>
                  <a:pt x="372476" y="0"/>
                  <a:pt x="831949" y="0"/>
                </a:cubicBezTo>
                <a:close/>
              </a:path>
            </a:pathLst>
          </a:custGeom>
          <a:ln w="63500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23" name="직선 연결선 22"/>
          <p:cNvCxnSpPr>
            <a:endCxn id="21" idx="3"/>
          </p:cNvCxnSpPr>
          <p:nvPr/>
        </p:nvCxnSpPr>
        <p:spPr>
          <a:xfrm flipV="1">
            <a:off x="1064871" y="2047679"/>
            <a:ext cx="5528908" cy="674896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318;p12"/>
          <p:cNvSpPr txBox="1"/>
          <p:nvPr/>
        </p:nvSpPr>
        <p:spPr>
          <a:xfrm>
            <a:off x="348875" y="1374905"/>
            <a:ext cx="4443044" cy="5077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부산광역시 구별 노년층</a:t>
            </a:r>
            <a:r>
              <a:rPr lang="en-US" altLang="ko-KR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(65</a:t>
            </a:r>
            <a:r>
              <a:rPr lang="ko-KR" altLang="en-US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세이상</a:t>
            </a:r>
            <a:r>
              <a:rPr lang="en-US" altLang="ko-KR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)</a:t>
            </a:r>
            <a:r>
              <a:rPr lang="ko-KR" altLang="en-US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 인구</a:t>
            </a:r>
            <a:endParaRPr sz="120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5" name="Google Shape;134;p4"/>
          <p:cNvSpPr txBox="1"/>
          <p:nvPr/>
        </p:nvSpPr>
        <p:spPr>
          <a:xfrm>
            <a:off x="4215844" y="1597158"/>
            <a:ext cx="2316924" cy="4154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자료출처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: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행정안전부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(2023)</a:t>
            </a:r>
            <a:endParaRPr>
              <a:solidFill>
                <a:schemeClr val="tx1">
                  <a:lumMod val="50000"/>
                  <a:lumOff val="50000"/>
                </a:schemeClr>
              </a:solidFill>
              <a:highlight>
                <a:srgbClr val="163E64"/>
              </a:highlight>
              <a:latin typeface="Noto Sans KR Light"/>
              <a:ea typeface="Noto Sans KR Light"/>
              <a:cs typeface="Noto Sans KR"/>
              <a:sym typeface="Noto Sans KR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90110" y="4953643"/>
            <a:ext cx="1549522" cy="154952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90110" y="1835918"/>
            <a:ext cx="1549522" cy="154952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4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21"/>
          <p:cNvPicPr/>
          <p:nvPr/>
        </p:nvPicPr>
        <p:blipFill rotWithShape="1">
          <a:blip r:embed="rId3">
            <a:alphaModFix/>
          </a:blip>
          <a:srcRect t="4638"/>
          <a:stretch/>
        </p:blipFill>
        <p:spPr>
          <a:xfrm>
            <a:off x="317105" y="1811180"/>
            <a:ext cx="6864745" cy="39228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분석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7;g273f623e961_4_32"/>
          <p:cNvSpPr/>
          <p:nvPr/>
        </p:nvSpPr>
        <p:spPr>
          <a:xfrm>
            <a:off x="7313732" y="1748390"/>
            <a:ext cx="4551638" cy="4630732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462073" y="1604707"/>
            <a:ext cx="608323" cy="4129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Google Shape;608;g273f623e961_4_32"/>
          <p:cNvSpPr txBox="1"/>
          <p:nvPr/>
        </p:nvSpPr>
        <p:spPr>
          <a:xfrm>
            <a:off x="7501795" y="2586443"/>
            <a:ext cx="4175512" cy="29546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구별 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여성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인구 비중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에서 여성 비율을 분석했을 때 적은 오차범위로</a:t>
            </a:r>
            <a:r>
              <a:rPr lang="en-US" alt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(48~52%)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유효한 데이터가 산출되지 않음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-&gt; 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구단위가 아닌  부산시 여성인구 분포 비율을 조사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해운대구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(11.72%).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378,308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명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2000" dirty="0">
              <a:solidFill>
                <a:schemeClr val="lt1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sp>
        <p:nvSpPr>
          <p:cNvPr id="12" name="Google Shape;318;p12">
            <a:extLst>
              <a:ext uri="{FF2B5EF4-FFF2-40B4-BE49-F238E27FC236}">
                <a16:creationId xmlns:a16="http://schemas.microsoft.com/office/drawing/2014/main" id="{62522146-A328-B25A-FC91-684B4723BB5A}"/>
              </a:ext>
            </a:extLst>
          </p:cNvPr>
          <p:cNvSpPr txBox="1"/>
          <p:nvPr/>
        </p:nvSpPr>
        <p:spPr>
          <a:xfrm>
            <a:off x="348875" y="1374905"/>
            <a:ext cx="3552225" cy="46156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부산광역시 여성인구 분포 </a:t>
            </a:r>
            <a:endParaRPr sz="1200" dirty="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07320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94;p10">
            <a:extLst>
              <a:ext uri="{FF2B5EF4-FFF2-40B4-BE49-F238E27FC236}">
                <a16:creationId xmlns:a16="http://schemas.microsoft.com/office/drawing/2014/main" id="{A6784A8F-4909-3331-0DA9-49723C7241BE}"/>
              </a:ext>
            </a:extLst>
          </p:cNvPr>
          <p:cNvSpPr txBox="1"/>
          <p:nvPr/>
        </p:nvSpPr>
        <p:spPr>
          <a:xfrm>
            <a:off x="388641" y="1517560"/>
            <a:ext cx="2502295" cy="5436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200" dirty="0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안전지표 </a:t>
            </a:r>
            <a:r>
              <a:rPr lang="ko-KR" altLang="en-US" sz="2200" dirty="0" err="1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점수제</a:t>
            </a:r>
            <a:endParaRPr sz="2200" dirty="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8" name="Google Shape;294;p10">
            <a:extLst>
              <a:ext uri="{FF2B5EF4-FFF2-40B4-BE49-F238E27FC236}">
                <a16:creationId xmlns:a16="http://schemas.microsoft.com/office/drawing/2014/main" id="{087F5D10-8883-02D7-52F6-F1E61DA1AD9D}"/>
              </a:ext>
            </a:extLst>
          </p:cNvPr>
          <p:cNvSpPr txBox="1"/>
          <p:nvPr/>
        </p:nvSpPr>
        <p:spPr>
          <a:xfrm>
            <a:off x="2513015" y="1536273"/>
            <a:ext cx="7904614" cy="8744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지표당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구군에서 가장 안전한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가장 취약한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점을 부여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합산 점수가 가장 낮은 지역으로 부산시에서 가장 취약한 구 도출</a:t>
            </a:r>
            <a:endParaRPr sz="1800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Noto Sans KR"/>
              <a:sym typeface="Noto Sans KR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1C7803-AE20-224C-6CA0-85832EA07D9B}"/>
              </a:ext>
            </a:extLst>
          </p:cNvPr>
          <p:cNvGrpSpPr/>
          <p:nvPr/>
        </p:nvGrpSpPr>
        <p:grpSpPr>
          <a:xfrm>
            <a:off x="352926" y="2535527"/>
            <a:ext cx="3707250" cy="4032529"/>
            <a:chOff x="352926" y="2609320"/>
            <a:chExt cx="3707250" cy="403252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F2765BD-0ED1-1C2C-E7C4-A70FC3B1E049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E641C5D-3B38-99C4-BE00-30C41EB59517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2639DBC4-08C0-F375-3511-F25D2EC4DAEF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11" name="Google Shape;134;p4">
                  <a:extLst>
                    <a:ext uri="{FF2B5EF4-FFF2-40B4-BE49-F238E27FC236}">
                      <a16:creationId xmlns:a16="http://schemas.microsoft.com/office/drawing/2014/main" id="{3AB98F67-4FE0-B289-A03A-F7F7B2F8BA9A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 :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8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북구</a:t>
                  </a:r>
                  <a:endParaRPr lang="en-US" altLang="ko-KR" sz="18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  <p:sp>
              <p:nvSpPr>
                <p:cNvPr id="263" name="Google Shape;134;p4">
                  <a:extLst>
                    <a:ext uri="{FF2B5EF4-FFF2-40B4-BE49-F238E27FC236}">
                      <a16:creationId xmlns:a16="http://schemas.microsoft.com/office/drawing/2014/main" id="{2B89CBCE-83A6-BE43-24AF-8F6B211F3357}"/>
                    </a:ext>
                  </a:extLst>
                </p:cNvPr>
                <p:cNvSpPr txBox="1"/>
                <p:nvPr/>
              </p:nvSpPr>
              <p:spPr>
                <a:xfrm>
                  <a:off x="4527430" y="3138731"/>
                  <a:ext cx="2231596" cy="3596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인당 </a:t>
                  </a:r>
                  <a:r>
                    <a:rPr lang="ko-KR" altLang="en-US" sz="1600" dirty="0" err="1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경찰서수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</a:t>
                  </a: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개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36" name="Google Shape;294;p10">
                <a:extLst>
                  <a:ext uri="{FF2B5EF4-FFF2-40B4-BE49-F238E27FC236}">
                    <a16:creationId xmlns:a16="http://schemas.microsoft.com/office/drawing/2014/main" id="{A306A9D8-96EA-78E2-D99A-A8AD61557A2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sym typeface="Arial"/>
                  </a:rPr>
                  <a:t>경찰서 수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4703BB8-6227-079B-84D1-2D8A9937B7E0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2C4F64C-5B9C-A2BC-D54E-45928A5D5CA4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779B50D9-0FFB-D227-3EDA-071F297CF640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47" name="Google Shape;134;p4">
                  <a:extLst>
                    <a:ext uri="{FF2B5EF4-FFF2-40B4-BE49-F238E27FC236}">
                      <a16:creationId xmlns:a16="http://schemas.microsoft.com/office/drawing/2014/main" id="{F4DF79F2-19F9-E0A9-7CBB-F262BD37C3D0}"/>
                    </a:ext>
                  </a:extLst>
                </p:cNvPr>
                <p:cNvSpPr txBox="1"/>
                <p:nvPr/>
              </p:nvSpPr>
              <p:spPr>
                <a:xfrm>
                  <a:off x="3025228" y="3456638"/>
                  <a:ext cx="4159342" cy="70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강서구</a:t>
                  </a:r>
                  <a:endParaRPr lang="en-US" altLang="ko-KR" sz="16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45" name="Google Shape;294;p10">
                <a:extLst>
                  <a:ext uri="{FF2B5EF4-FFF2-40B4-BE49-F238E27FC236}">
                    <a16:creationId xmlns:a16="http://schemas.microsoft.com/office/drawing/2014/main" id="{3CF8CBEA-8B42-C8D6-9612-1BD4D00AD2F7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어린이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4A1C28-A78E-6617-34A6-C6488CB16315}"/>
              </a:ext>
            </a:extLst>
          </p:cNvPr>
          <p:cNvGrpSpPr/>
          <p:nvPr/>
        </p:nvGrpSpPr>
        <p:grpSpPr>
          <a:xfrm>
            <a:off x="4131212" y="2535527"/>
            <a:ext cx="3707250" cy="4032529"/>
            <a:chOff x="352926" y="2609320"/>
            <a:chExt cx="3707250" cy="403252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31BF4D-763C-8090-E589-0D9CE639F275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632D9D-C705-446A-3658-C1AF76019311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48A8AC40-D295-1BAC-1E06-E46379593243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9" name="Google Shape;134;p4">
                  <a:extLst>
                    <a:ext uri="{FF2B5EF4-FFF2-40B4-BE49-F238E27FC236}">
                      <a16:creationId xmlns:a16="http://schemas.microsoft.com/office/drawing/2014/main" id="{23F7400C-EAA4-DFE1-CBB3-8A927907DCC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8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영도구</a:t>
                  </a:r>
                  <a:endParaRPr lang="en-US" altLang="ko-KR" sz="18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57" name="Google Shape;294;p10">
                <a:extLst>
                  <a:ext uri="{FF2B5EF4-FFF2-40B4-BE49-F238E27FC236}">
                    <a16:creationId xmlns:a16="http://schemas.microsoft.com/office/drawing/2014/main" id="{F137D350-8887-32FB-47E9-CE3203951DFF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altLang="ko-KR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CCTV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4F12FA8-7AC8-267A-F584-A5B71BAEF8D4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E52DFC2-FD1D-553F-0BC9-AE83F694D3CE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F8A91E5D-A791-142D-739E-7B42E2DCF17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5" name="Google Shape;134;p4">
                  <a:extLst>
                    <a:ext uri="{FF2B5EF4-FFF2-40B4-BE49-F238E27FC236}">
                      <a16:creationId xmlns:a16="http://schemas.microsoft.com/office/drawing/2014/main" id="{F0C00E8B-E154-E58E-2A96-05126EE1E7C5}"/>
                    </a:ext>
                  </a:extLst>
                </p:cNvPr>
                <p:cNvSpPr txBox="1"/>
                <p:nvPr/>
              </p:nvSpPr>
              <p:spPr>
                <a:xfrm>
                  <a:off x="3025228" y="3456638"/>
                  <a:ext cx="4159342" cy="70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강서구</a:t>
                  </a:r>
                  <a:endPara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영도구</a:t>
                  </a:r>
                  <a:endParaRPr lang="en-US" altLang="ko-KR" sz="16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53" name="Google Shape;294;p10">
                <a:extLst>
                  <a:ext uri="{FF2B5EF4-FFF2-40B4-BE49-F238E27FC236}">
                    <a16:creationId xmlns:a16="http://schemas.microsoft.com/office/drawing/2014/main" id="{ADE22F8F-601B-D859-8D69-DA6B715558C9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노인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CFF5B70-D651-572A-395B-B385F7283085}"/>
              </a:ext>
            </a:extLst>
          </p:cNvPr>
          <p:cNvGrpSpPr/>
          <p:nvPr/>
        </p:nvGrpSpPr>
        <p:grpSpPr>
          <a:xfrm>
            <a:off x="7909498" y="2535527"/>
            <a:ext cx="3707250" cy="4032529"/>
            <a:chOff x="352926" y="2609320"/>
            <a:chExt cx="3707250" cy="403252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5CC0140-EF1D-5F93-FE0C-20A216E86B02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A0D49EB-9D5D-0B37-56FC-3A010FAFE44B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61" name="사각형: 둥근 모서리 260">
                  <a:extLst>
                    <a:ext uri="{FF2B5EF4-FFF2-40B4-BE49-F238E27FC236}">
                      <a16:creationId xmlns:a16="http://schemas.microsoft.com/office/drawing/2014/main" id="{D4199AE2-7E67-8A83-E037-A1021E178BAD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62" name="Google Shape;134;p4">
                  <a:extLst>
                    <a:ext uri="{FF2B5EF4-FFF2-40B4-BE49-F238E27FC236}">
                      <a16:creationId xmlns:a16="http://schemas.microsoft.com/office/drawing/2014/main" id="{CE5267D9-3561-AFD7-5C67-B5B56F0A441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8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영도구</a:t>
                  </a:r>
                  <a:endParaRPr lang="en-US" altLang="ko-KR" sz="18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260" name="Google Shape;294;p10">
                <a:extLst>
                  <a:ext uri="{FF2B5EF4-FFF2-40B4-BE49-F238E27FC236}">
                    <a16:creationId xmlns:a16="http://schemas.microsoft.com/office/drawing/2014/main" id="{902DD748-BB5C-B072-E722-D44C815BBE3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보안등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D703CDB-062F-A106-D008-A09FBB6E78E7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13DFFAB-DFF4-A0FB-7654-2C5AD9E7FB28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E29A43C6-9D0A-1CDC-1689-C788373279B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58" name="Google Shape;134;p4">
                  <a:extLst>
                    <a:ext uri="{FF2B5EF4-FFF2-40B4-BE49-F238E27FC236}">
                      <a16:creationId xmlns:a16="http://schemas.microsoft.com/office/drawing/2014/main" id="{0D52E3C8-F04C-E87A-C9D6-4D4C4D3D02A4}"/>
                    </a:ext>
                  </a:extLst>
                </p:cNvPr>
                <p:cNvSpPr txBox="1"/>
                <p:nvPr/>
              </p:nvSpPr>
              <p:spPr>
                <a:xfrm>
                  <a:off x="3025228" y="3456638"/>
                  <a:ext cx="4159342" cy="70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해운대구</a:t>
                  </a:r>
                  <a:endParaRPr lang="en-US" altLang="ko-KR" sz="16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256" name="Google Shape;294;p10">
                <a:extLst>
                  <a:ext uri="{FF2B5EF4-FFF2-40B4-BE49-F238E27FC236}">
                    <a16:creationId xmlns:a16="http://schemas.microsoft.com/office/drawing/2014/main" id="{D7F560CC-7AB3-A098-2D7F-862B27B1F28A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여성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sp>
        <p:nvSpPr>
          <p:cNvPr id="266" name="Google Shape;134;p4">
            <a:extLst>
              <a:ext uri="{FF2B5EF4-FFF2-40B4-BE49-F238E27FC236}">
                <a16:creationId xmlns:a16="http://schemas.microsoft.com/office/drawing/2014/main" id="{BD7C0597-40C3-D24F-40F8-C89839CE2E9D}"/>
              </a:ext>
            </a:extLst>
          </p:cNvPr>
          <p:cNvSpPr txBox="1"/>
          <p:nvPr/>
        </p:nvSpPr>
        <p:spPr>
          <a:xfrm>
            <a:off x="5055516" y="2639192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CCTV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7" name="Google Shape;134;p4">
            <a:extLst>
              <a:ext uri="{FF2B5EF4-FFF2-40B4-BE49-F238E27FC236}">
                <a16:creationId xmlns:a16="http://schemas.microsoft.com/office/drawing/2014/main" id="{F6D36F40-145A-F2E8-C2B1-B32494C404F0}"/>
              </a:ext>
            </a:extLst>
          </p:cNvPr>
          <p:cNvSpPr txBox="1"/>
          <p:nvPr/>
        </p:nvSpPr>
        <p:spPr>
          <a:xfrm>
            <a:off x="8878017" y="2652637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보안등 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8" name="Google Shape;134;p4">
            <a:extLst>
              <a:ext uri="{FF2B5EF4-FFF2-40B4-BE49-F238E27FC236}">
                <a16:creationId xmlns:a16="http://schemas.microsoft.com/office/drawing/2014/main" id="{B87121CE-C2E3-171F-BCE9-8E415D11D946}"/>
              </a:ext>
            </a:extLst>
          </p:cNvPr>
          <p:cNvSpPr txBox="1"/>
          <p:nvPr/>
        </p:nvSpPr>
        <p:spPr>
          <a:xfrm>
            <a:off x="1309193" y="471907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어린이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69" name="Google Shape;134;p4">
            <a:extLst>
              <a:ext uri="{FF2B5EF4-FFF2-40B4-BE49-F238E27FC236}">
                <a16:creationId xmlns:a16="http://schemas.microsoft.com/office/drawing/2014/main" id="{810455D4-A1F8-C0EF-7135-A869C39975E6}"/>
              </a:ext>
            </a:extLst>
          </p:cNvPr>
          <p:cNvSpPr txBox="1"/>
          <p:nvPr/>
        </p:nvSpPr>
        <p:spPr>
          <a:xfrm>
            <a:off x="4770482" y="471273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노년층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70" name="Google Shape;134;p4">
            <a:extLst>
              <a:ext uri="{FF2B5EF4-FFF2-40B4-BE49-F238E27FC236}">
                <a16:creationId xmlns:a16="http://schemas.microsoft.com/office/drawing/2014/main" id="{15D78C88-42E1-BCAF-64AD-CA2D1C3B19CD}"/>
              </a:ext>
            </a:extLst>
          </p:cNvPr>
          <p:cNvSpPr txBox="1"/>
          <p:nvPr/>
        </p:nvSpPr>
        <p:spPr>
          <a:xfrm>
            <a:off x="8606013" y="4735588"/>
            <a:ext cx="227679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부산시 여성 분포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12" name="Google Shape;121;p3">
            <a:extLst>
              <a:ext uri="{FF2B5EF4-FFF2-40B4-BE49-F238E27FC236}">
                <a16:creationId xmlns:a16="http://schemas.microsoft.com/office/drawing/2014/main" id="{EFCFE03C-3029-8AD3-1228-46CF4F9E5107}"/>
              </a:ext>
            </a:extLst>
          </p:cNvPr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Google Shape;121;p3">
            <a:extLst>
              <a:ext uri="{FF2B5EF4-FFF2-40B4-BE49-F238E27FC236}">
                <a16:creationId xmlns:a16="http://schemas.microsoft.com/office/drawing/2014/main" id="{827C2240-6943-65E2-F0BA-518461863844}"/>
              </a:ext>
            </a:extLst>
          </p:cNvPr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" name="Google Shape;127;p4">
            <a:extLst>
              <a:ext uri="{FF2B5EF4-FFF2-40B4-BE49-F238E27FC236}">
                <a16:creationId xmlns:a16="http://schemas.microsoft.com/office/drawing/2014/main" id="{F8C0775F-367E-5214-D916-9083341116DF}"/>
              </a:ext>
            </a:extLst>
          </p:cNvPr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" name="Google Shape;129;p4">
            <a:extLst>
              <a:ext uri="{FF2B5EF4-FFF2-40B4-BE49-F238E27FC236}">
                <a16:creationId xmlns:a16="http://schemas.microsoft.com/office/drawing/2014/main" id="{A463F590-5F7A-1EF4-72AA-CE2F7B289A18}"/>
              </a:ext>
            </a:extLst>
          </p:cNvPr>
          <p:cNvSpPr txBox="1"/>
          <p:nvPr/>
        </p:nvSpPr>
        <p:spPr>
          <a:xfrm>
            <a:off x="4203979" y="469353"/>
            <a:ext cx="233017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 결과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6FC361E6-DDEC-A9F8-8AFD-CBC22E7DDA03}"/>
              </a:ext>
            </a:extLst>
          </p:cNvPr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7" name="Google Shape;132;p4">
            <a:extLst>
              <a:ext uri="{FF2B5EF4-FFF2-40B4-BE49-F238E27FC236}">
                <a16:creationId xmlns:a16="http://schemas.microsoft.com/office/drawing/2014/main" id="{41BA3566-FA1B-DCA0-5D6F-1FBE1BE2C408}"/>
              </a:ext>
            </a:extLst>
          </p:cNvPr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" name="Google Shape;129;p4">
            <a:extLst>
              <a:ext uri="{FF2B5EF4-FFF2-40B4-BE49-F238E27FC236}">
                <a16:creationId xmlns:a16="http://schemas.microsoft.com/office/drawing/2014/main" id="{D6615F37-AD33-0F02-B1DF-07C02A616F60}"/>
              </a:ext>
            </a:extLst>
          </p:cNvPr>
          <p:cNvSpPr txBox="1"/>
          <p:nvPr/>
        </p:nvSpPr>
        <p:spPr>
          <a:xfrm>
            <a:off x="818537" y="532144"/>
            <a:ext cx="338544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19" name="Google Shape;95;p1" descr="로고, 그래픽, 상징, 폰트이(가) 표시된 사진  자동 생성된 설명">
            <a:extLst>
              <a:ext uri="{FF2B5EF4-FFF2-40B4-BE49-F238E27FC236}">
                <a16:creationId xmlns:a16="http://schemas.microsoft.com/office/drawing/2014/main" id="{AB3AD4CF-1956-A236-2DB9-E00D940A93A3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9;p4">
            <a:extLst>
              <a:ext uri="{FF2B5EF4-FFF2-40B4-BE49-F238E27FC236}">
                <a16:creationId xmlns:a16="http://schemas.microsoft.com/office/drawing/2014/main" id="{EC257C55-58B0-186C-CA6A-A56D57A99B7E}"/>
              </a:ext>
            </a:extLst>
          </p:cNvPr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</p:spTree>
    <p:extLst>
      <p:ext uri="{BB962C8B-B14F-4D97-AF65-F5344CB8AC3E}">
        <p14:creationId xmlns:p14="http://schemas.microsoft.com/office/powerpoint/2010/main" val="4044438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233017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 결과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38544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1" name="Google Shape;295;p10"/>
          <p:cNvSpPr txBox="1"/>
          <p:nvPr/>
        </p:nvSpPr>
        <p:spPr>
          <a:xfrm>
            <a:off x="715526" y="1299255"/>
            <a:ext cx="4493867" cy="5025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안전지표 점수화를 통한 취약지역 분석</a:t>
            </a:r>
          </a:p>
        </p:txBody>
      </p:sp>
      <p:sp>
        <p:nvSpPr>
          <p:cNvPr id="13" name="Google Shape;295;p10"/>
          <p:cNvSpPr txBox="1"/>
          <p:nvPr/>
        </p:nvSpPr>
        <p:spPr>
          <a:xfrm>
            <a:off x="6385737" y="1583767"/>
            <a:ext cx="2857798" cy="49977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취약지역 분석 결과</a:t>
            </a:r>
            <a:endParaRPr lang="en-US" altLang="ko-KR" sz="2000" b="1" dirty="0">
              <a:solidFill>
                <a:schemeClr val="bg2">
                  <a:lumMod val="90000"/>
                  <a:lumOff val="1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oto Sans KR"/>
              <a:sym typeface="Noto Sans KR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B5F928-A36D-D860-F428-C7806DA82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377710"/>
              </p:ext>
            </p:extLst>
          </p:nvPr>
        </p:nvGraphicFramePr>
        <p:xfrm>
          <a:off x="6477782" y="2224875"/>
          <a:ext cx="4908885" cy="32019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36295">
                  <a:extLst>
                    <a:ext uri="{9D8B030D-6E8A-4147-A177-3AD203B41FA5}">
                      <a16:colId xmlns:a16="http://schemas.microsoft.com/office/drawing/2014/main" val="2314172896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3434715936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3121859892"/>
                    </a:ext>
                  </a:extLst>
                </a:gridCol>
              </a:tblGrid>
              <a:tr h="80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행정구역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총점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순위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556383"/>
                  </a:ext>
                </a:extLst>
              </a:tr>
              <a:tr h="80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사하구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26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16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047229"/>
                  </a:ext>
                </a:extLst>
              </a:tr>
              <a:tr h="80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해운대구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32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15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62683"/>
                  </a:ext>
                </a:extLst>
              </a:tr>
              <a:tr h="80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연제구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35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14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090680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F1A6DC0-7FCB-BC94-D846-6D1791810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26" y="1799031"/>
            <a:ext cx="4304151" cy="4820649"/>
          </a:xfrm>
          <a:prstGeom prst="rect">
            <a:avLst/>
          </a:prstGeom>
        </p:spPr>
      </p:pic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2D3FD619-A1B5-3AE7-59FC-52BFDECD5DEB}"/>
              </a:ext>
            </a:extLst>
          </p:cNvPr>
          <p:cNvSpPr/>
          <p:nvPr/>
        </p:nvSpPr>
        <p:spPr>
          <a:xfrm rot="5400000">
            <a:off x="5420637" y="3569986"/>
            <a:ext cx="712627" cy="793196"/>
          </a:xfrm>
          <a:prstGeom prst="upArrow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0684DA-7A1C-73E2-FEF1-84ADCEC4363E}"/>
              </a:ext>
            </a:extLst>
          </p:cNvPr>
          <p:cNvSpPr/>
          <p:nvPr/>
        </p:nvSpPr>
        <p:spPr>
          <a:xfrm>
            <a:off x="6327532" y="2901041"/>
            <a:ext cx="5170715" cy="1034143"/>
          </a:xfrm>
          <a:prstGeom prst="rect">
            <a:avLst/>
          </a:prstGeom>
          <a:noFill/>
          <a:ln w="666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F6B807-13C9-D308-5A7F-7E5F6961D551}"/>
              </a:ext>
            </a:extLst>
          </p:cNvPr>
          <p:cNvSpPr/>
          <p:nvPr/>
        </p:nvSpPr>
        <p:spPr>
          <a:xfrm>
            <a:off x="808382" y="5715000"/>
            <a:ext cx="4211295" cy="877059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32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9"/>
          <p:cNvSpPr txBox="1"/>
          <p:nvPr/>
        </p:nvSpPr>
        <p:spPr>
          <a:xfrm>
            <a:off x="4258105" y="3038423"/>
            <a:ext cx="4364889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800" dirty="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결론</a:t>
            </a:r>
            <a:r>
              <a:rPr lang="en-US" altLang="ko-KR" sz="4800" dirty="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 </a:t>
            </a:r>
            <a:r>
              <a:rPr lang="ko-KR" altLang="en-US" sz="4800" dirty="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및 제언</a:t>
            </a:r>
            <a:endParaRPr sz="4800" dirty="0">
              <a:solidFill>
                <a:srgbClr val="1F598D"/>
              </a:solidFill>
              <a:latin typeface="에스코어 드림 6 Bold"/>
              <a:ea typeface="에스코어 드림 6 Bold"/>
              <a:sym typeface="Arial"/>
            </a:endParaRPr>
          </a:p>
        </p:txBody>
      </p:sp>
      <p:pic>
        <p:nvPicPr>
          <p:cNvPr id="630" name="Google Shape;630;p29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86982" y="1153757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9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9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29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34" name="Google Shape;634;p29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94734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" y="-1"/>
            <a:ext cx="12192001" cy="1337721"/>
            <a:chOff x="-1" y="-1"/>
            <a:chExt cx="12192001" cy="1337721"/>
          </a:xfrm>
        </p:grpSpPr>
        <p:sp>
          <p:nvSpPr>
            <p:cNvPr id="2" name="Google Shape;121;p3"/>
            <p:cNvSpPr/>
            <p:nvPr/>
          </p:nvSpPr>
          <p:spPr>
            <a:xfrm>
              <a:off x="-1" y="-1"/>
              <a:ext cx="4070279" cy="1322067"/>
            </a:xfrm>
            <a:custGeom>
              <a:avLst/>
              <a:gdLst>
                <a:gd name="connsiteX0" fmla="*/ 0 w 3749640"/>
                <a:gd name="connsiteY0" fmla="*/ 0 h 1301747"/>
                <a:gd name="connsiteX1" fmla="*/ 3749640 w 3749640"/>
                <a:gd name="connsiteY1" fmla="*/ 0 h 1301747"/>
                <a:gd name="connsiteX2" fmla="*/ 3749640 w 3749640"/>
                <a:gd name="connsiteY2" fmla="*/ 1301747 h 1301747"/>
                <a:gd name="connsiteX3" fmla="*/ 0 w 3749640"/>
                <a:gd name="connsiteY3" fmla="*/ 1301747 h 1301747"/>
                <a:gd name="connsiteX4" fmla="*/ 0 w 3749640"/>
                <a:gd name="connsiteY4" fmla="*/ 0 h 1301747"/>
                <a:gd name="connsiteX0" fmla="*/ 0 w 3749640"/>
                <a:gd name="connsiteY0" fmla="*/ 0 h 1322067"/>
                <a:gd name="connsiteX1" fmla="*/ 3749640 w 3749640"/>
                <a:gd name="connsiteY1" fmla="*/ 0 h 1322067"/>
                <a:gd name="connsiteX2" fmla="*/ 3129880 w 3749640"/>
                <a:gd name="connsiteY2" fmla="*/ 1322067 h 1322067"/>
                <a:gd name="connsiteX3" fmla="*/ 0 w 3749640"/>
                <a:gd name="connsiteY3" fmla="*/ 1301747 h 1322067"/>
                <a:gd name="connsiteX4" fmla="*/ 0 w 3749640"/>
                <a:gd name="connsiteY4" fmla="*/ 0 h 132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9640" h="1322067">
                  <a:moveTo>
                    <a:pt x="0" y="0"/>
                  </a:moveTo>
                  <a:lnTo>
                    <a:pt x="3749640" y="0"/>
                  </a:lnTo>
                  <a:lnTo>
                    <a:pt x="3129880" y="1322067"/>
                  </a:lnTo>
                  <a:lnTo>
                    <a:pt x="0" y="1301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" name="Google Shape;127;p4"/>
            <p:cNvSpPr/>
            <p:nvPr/>
          </p:nvSpPr>
          <p:spPr>
            <a:xfrm>
              <a:off x="0" y="1265774"/>
              <a:ext cx="12192000" cy="71946"/>
            </a:xfrm>
            <a:prstGeom prst="rect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" name="Google Shape;129;p4"/>
            <p:cNvSpPr txBox="1"/>
            <p:nvPr/>
          </p:nvSpPr>
          <p:spPr>
            <a:xfrm>
              <a:off x="4203979" y="469353"/>
              <a:ext cx="19716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 dirty="0">
                  <a:solidFill>
                    <a:schemeClr val="accent1">
                      <a:lumMod val="50000"/>
                    </a:schemeClr>
                  </a:solidFill>
                  <a:latin typeface="에스코어 드림 6 Bold"/>
                  <a:ea typeface="에스코어 드림 6 Bold"/>
                </a:rPr>
                <a:t>결론</a:t>
              </a:r>
              <a:endParaRPr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5" name="Google Shape;130;p4"/>
            <p:cNvSpPr txBox="1"/>
            <p:nvPr/>
          </p:nvSpPr>
          <p:spPr>
            <a:xfrm>
              <a:off x="808382" y="104816"/>
              <a:ext cx="34092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>
                  <a:solidFill>
                    <a:schemeClr val="bg1"/>
                  </a:solidFill>
                  <a:latin typeface="에스코어 드림 6 Bold"/>
                  <a:ea typeface="에스코어 드림 6 Bold"/>
                  <a:sym typeface="Arial"/>
                </a:rPr>
                <a:t>부산시 범죄 감소를 위한</a:t>
              </a:r>
              <a:endParaRPr sz="2000"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6" name="Google Shape;132;p4"/>
            <p:cNvSpPr/>
            <p:nvPr/>
          </p:nvSpPr>
          <p:spPr>
            <a:xfrm>
              <a:off x="4060176" y="417190"/>
              <a:ext cx="215837" cy="215837"/>
            </a:xfrm>
            <a:prstGeom prst="ellipse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7" name="Google Shape;129;p4"/>
            <p:cNvSpPr txBox="1"/>
            <p:nvPr/>
          </p:nvSpPr>
          <p:spPr>
            <a:xfrm>
              <a:off x="818538" y="532144"/>
              <a:ext cx="2717142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 dirty="0">
                  <a:solidFill>
                    <a:schemeClr val="bg1"/>
                  </a:solidFill>
                  <a:latin typeface="에스코어 드림 6 Bold"/>
                  <a:ea typeface="에스코어 드림 6 Bold"/>
                </a:rPr>
                <a:t>결론 및 제언</a:t>
              </a:r>
            </a:p>
          </p:txBody>
        </p:sp>
        <p:pic>
          <p:nvPicPr>
            <p:cNvPr id="8" name="Google Shape;95;p1" descr="로고, 그래픽, 상징, 폰트이(가) 표시된 사진  자동 생성된 설명"/>
            <p:cNvPicPr/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0" y="104389"/>
              <a:ext cx="808382" cy="854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0DC93E-90A4-3194-F287-36E8DFB7D739}"/>
              </a:ext>
            </a:extLst>
          </p:cNvPr>
          <p:cNvSpPr txBox="1"/>
          <p:nvPr/>
        </p:nvSpPr>
        <p:spPr>
          <a:xfrm>
            <a:off x="598829" y="2028496"/>
            <a:ext cx="10994343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어린이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비율이 가장 높은 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강서구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기장구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는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이미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CCTV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와 보안등이 많이 설치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되어있는 것으로 확인됨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하지만 여성이 가장 많이 거주하고 있는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해운대구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는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CCTV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와 보안등이 하위권에 위치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하고 있어 설치가 시급함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 eaLnBrk="0" fontAlgn="base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연제구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의 경우 어린이와 여성비율이 평균이상을 기록하고 있고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사하구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의 경우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여성비율이 높은 편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(3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위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임에도 불구하고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경찰서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CCTV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와 보안등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갯수에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있어서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최하위권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연제구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13~15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위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사하구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14~15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위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을 유지함 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2C8F62-013C-1AF2-FB54-B1F53EDEF17D}"/>
              </a:ext>
            </a:extLst>
          </p:cNvPr>
          <p:cNvSpPr txBox="1"/>
          <p:nvPr/>
        </p:nvSpPr>
        <p:spPr>
          <a:xfrm>
            <a:off x="2611307" y="4674604"/>
            <a:ext cx="6969385" cy="111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안전지표 점수제에서 최하위권이었던 사하구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해운대구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연제구가 우선적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CCTV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및 보안등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설치가 필요한 지역으로 확인됨</a:t>
            </a:r>
          </a:p>
        </p:txBody>
      </p:sp>
    </p:spTree>
    <p:extLst>
      <p:ext uri="{BB962C8B-B14F-4D97-AF65-F5344CB8AC3E}">
        <p14:creationId xmlns:p14="http://schemas.microsoft.com/office/powerpoint/2010/main" val="80129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137106">
            <a:off x="31211" y="1615475"/>
            <a:ext cx="3686344" cy="2069174"/>
          </a:xfrm>
          <a:prstGeom prst="rect">
            <a:avLst/>
          </a:prstGeom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2152589">
            <a:off x="9481575" y="2561376"/>
            <a:ext cx="2763786" cy="2268063"/>
          </a:xfrm>
          <a:prstGeom prst="rect">
            <a:avLst/>
          </a:prstGeom>
          <a:noFill/>
        </p:spPr>
      </p:pic>
      <p:grpSp>
        <p:nvGrpSpPr>
          <p:cNvPr id="31" name="그룹 30"/>
          <p:cNvGrpSpPr/>
          <p:nvPr/>
        </p:nvGrpSpPr>
        <p:grpSpPr>
          <a:xfrm>
            <a:off x="7772007" y="4033837"/>
            <a:ext cx="2886442" cy="2582734"/>
            <a:chOff x="6343651" y="857434"/>
            <a:chExt cx="5429274" cy="4216064"/>
          </a:xfrm>
        </p:grpSpPr>
        <p:sp>
          <p:nvSpPr>
            <p:cNvPr id="32" name="직사각형 487"/>
            <p:cNvSpPr/>
            <p:nvPr/>
          </p:nvSpPr>
          <p:spPr>
            <a:xfrm>
              <a:off x="6343651" y="857434"/>
              <a:ext cx="5429274" cy="421606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33" name="그림 49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343651" y="864187"/>
              <a:ext cx="5429273" cy="4180736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-1" y="-1"/>
            <a:ext cx="12192001" cy="1337721"/>
            <a:chOff x="-1" y="-1"/>
            <a:chExt cx="12192001" cy="1337721"/>
          </a:xfrm>
        </p:grpSpPr>
        <p:sp>
          <p:nvSpPr>
            <p:cNvPr id="2" name="Google Shape;121;p3"/>
            <p:cNvSpPr/>
            <p:nvPr/>
          </p:nvSpPr>
          <p:spPr>
            <a:xfrm>
              <a:off x="-1" y="-1"/>
              <a:ext cx="4070279" cy="1322067"/>
            </a:xfrm>
            <a:custGeom>
              <a:avLst/>
              <a:gdLst>
                <a:gd name="connsiteX0" fmla="*/ 0 w 3749640"/>
                <a:gd name="connsiteY0" fmla="*/ 0 h 1301747"/>
                <a:gd name="connsiteX1" fmla="*/ 3749640 w 3749640"/>
                <a:gd name="connsiteY1" fmla="*/ 0 h 1301747"/>
                <a:gd name="connsiteX2" fmla="*/ 3749640 w 3749640"/>
                <a:gd name="connsiteY2" fmla="*/ 1301747 h 1301747"/>
                <a:gd name="connsiteX3" fmla="*/ 0 w 3749640"/>
                <a:gd name="connsiteY3" fmla="*/ 1301747 h 1301747"/>
                <a:gd name="connsiteX4" fmla="*/ 0 w 3749640"/>
                <a:gd name="connsiteY4" fmla="*/ 0 h 1301747"/>
                <a:gd name="connsiteX0" fmla="*/ 0 w 3749640"/>
                <a:gd name="connsiteY0" fmla="*/ 0 h 1322067"/>
                <a:gd name="connsiteX1" fmla="*/ 3749640 w 3749640"/>
                <a:gd name="connsiteY1" fmla="*/ 0 h 1322067"/>
                <a:gd name="connsiteX2" fmla="*/ 3129880 w 3749640"/>
                <a:gd name="connsiteY2" fmla="*/ 1322067 h 1322067"/>
                <a:gd name="connsiteX3" fmla="*/ 0 w 3749640"/>
                <a:gd name="connsiteY3" fmla="*/ 1301747 h 1322067"/>
                <a:gd name="connsiteX4" fmla="*/ 0 w 3749640"/>
                <a:gd name="connsiteY4" fmla="*/ 0 h 132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9640" h="1322067">
                  <a:moveTo>
                    <a:pt x="0" y="0"/>
                  </a:moveTo>
                  <a:lnTo>
                    <a:pt x="3749640" y="0"/>
                  </a:lnTo>
                  <a:lnTo>
                    <a:pt x="3129880" y="1322067"/>
                  </a:lnTo>
                  <a:lnTo>
                    <a:pt x="0" y="1301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" name="Google Shape;127;p4"/>
            <p:cNvSpPr/>
            <p:nvPr/>
          </p:nvSpPr>
          <p:spPr>
            <a:xfrm>
              <a:off x="0" y="1265774"/>
              <a:ext cx="12192000" cy="71946"/>
            </a:xfrm>
            <a:prstGeom prst="rect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" name="Google Shape;129;p4"/>
            <p:cNvSpPr txBox="1"/>
            <p:nvPr/>
          </p:nvSpPr>
          <p:spPr>
            <a:xfrm>
              <a:off x="4203979" y="469353"/>
              <a:ext cx="19716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 dirty="0">
                  <a:solidFill>
                    <a:schemeClr val="accent1">
                      <a:lumMod val="50000"/>
                    </a:schemeClr>
                  </a:solidFill>
                  <a:latin typeface="에스코어 드림 6 Bold"/>
                  <a:ea typeface="에스코어 드림 6 Bold"/>
                </a:rPr>
                <a:t>결론</a:t>
              </a:r>
              <a:endParaRPr dirty="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5" name="Google Shape;130;p4"/>
            <p:cNvSpPr txBox="1"/>
            <p:nvPr/>
          </p:nvSpPr>
          <p:spPr>
            <a:xfrm>
              <a:off x="808382" y="104816"/>
              <a:ext cx="34092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>
                  <a:solidFill>
                    <a:schemeClr val="bg1"/>
                  </a:solidFill>
                  <a:latin typeface="에스코어 드림 6 Bold"/>
                  <a:ea typeface="에스코어 드림 6 Bold"/>
                  <a:sym typeface="Arial"/>
                </a:rPr>
                <a:t>부산시 범죄 감소를 위한</a:t>
              </a:r>
              <a:endParaRPr sz="2000"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6" name="Google Shape;132;p4"/>
            <p:cNvSpPr/>
            <p:nvPr/>
          </p:nvSpPr>
          <p:spPr>
            <a:xfrm>
              <a:off x="4060176" y="417190"/>
              <a:ext cx="215837" cy="215837"/>
            </a:xfrm>
            <a:prstGeom prst="ellipse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7" name="Google Shape;129;p4"/>
            <p:cNvSpPr txBox="1"/>
            <p:nvPr/>
          </p:nvSpPr>
          <p:spPr>
            <a:xfrm>
              <a:off x="818538" y="532144"/>
              <a:ext cx="2811354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 dirty="0">
                  <a:solidFill>
                    <a:schemeClr val="bg1"/>
                  </a:solidFill>
                  <a:latin typeface="에스코어 드림 6 Bold"/>
                  <a:ea typeface="에스코어 드림 6 Bold"/>
                </a:rPr>
                <a:t>결론 및 제언</a:t>
              </a:r>
              <a:endParaRPr dirty="0"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pic>
          <p:nvPicPr>
            <p:cNvPr id="8" name="Google Shape;95;p1" descr="로고, 그래픽, 상징, 폰트이(가) 표시된 사진  자동 생성된 설명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0" y="104389"/>
              <a:ext cx="808382" cy="854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1067456">
            <a:off x="6700773" y="1374484"/>
            <a:ext cx="4091970" cy="2361953"/>
          </a:xfrm>
          <a:prstGeom prst="rect">
            <a:avLst/>
          </a:prstGeom>
        </p:spPr>
      </p:pic>
      <p:pic>
        <p:nvPicPr>
          <p:cNvPr id="17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15382" y="1448973"/>
            <a:ext cx="4334480" cy="21434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33951" y="3703651"/>
            <a:ext cx="2655379" cy="23409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5360" y="4807014"/>
            <a:ext cx="1156216" cy="18627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496066" y="3429000"/>
            <a:ext cx="2536083" cy="17755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260251" y="3106578"/>
            <a:ext cx="1818904" cy="1939900"/>
          </a:xfrm>
          <a:prstGeom prst="rect">
            <a:avLst/>
          </a:prstGeom>
        </p:spPr>
      </p:pic>
      <p:pic>
        <p:nvPicPr>
          <p:cNvPr id="23" name="Google Shape;755;g273f623e961_4_139"/>
          <p:cNvPicPr/>
          <p:nvPr/>
        </p:nvPicPr>
        <p:blipFill rotWithShape="1">
          <a:blip r:embed="rId13">
            <a:alphaModFix/>
          </a:blip>
          <a:stretch>
            <a:fillRect/>
          </a:stretch>
        </p:blipFill>
        <p:spPr>
          <a:xfrm>
            <a:off x="200558" y="3300933"/>
            <a:ext cx="2375306" cy="146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00558" y="4774998"/>
            <a:ext cx="1917937" cy="1894809"/>
          </a:xfrm>
          <a:prstGeom prst="rect">
            <a:avLst/>
          </a:prstGeom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233951" y="6109644"/>
            <a:ext cx="3044697" cy="560163"/>
          </a:xfrm>
          <a:prstGeom prst="rect">
            <a:avLst/>
          </a:prstGeom>
          <a:noFill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4651136" y="5476137"/>
            <a:ext cx="662972" cy="633507"/>
          </a:xfrm>
          <a:prstGeom prst="rect">
            <a:avLst/>
          </a:prstGeom>
          <a:noFill/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10306660" y="1609475"/>
            <a:ext cx="1767032" cy="714405"/>
          </a:xfrm>
          <a:prstGeom prst="rect">
            <a:avLst/>
          </a:prstGeom>
          <a:noFill/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5394104" y="5617564"/>
            <a:ext cx="1992979" cy="398596"/>
          </a:xfrm>
          <a:prstGeom prst="rect">
            <a:avLst/>
          </a:prstGeom>
          <a:noFill/>
        </p:spPr>
      </p:pic>
      <p:pic>
        <p:nvPicPr>
          <p:cNvPr id="29" name="Picture 10" descr="image"/>
          <p:cNvPicPr>
            <a:picLocks noChangeAspect="1" noChangeArrowheads="1"/>
          </p:cNvPicPr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2970621" y="3791181"/>
            <a:ext cx="1439846" cy="435997"/>
          </a:xfrm>
          <a:prstGeom prst="rect">
            <a:avLst/>
          </a:prstGeom>
          <a:noFill/>
        </p:spPr>
      </p:pic>
      <p:pic>
        <p:nvPicPr>
          <p:cNvPr id="30" name="그림 29" descr="그래픽, 스크린샷, 로고, 디자인이(가) 표시된 사진  자동 생성된 설명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5760949" y="6051194"/>
            <a:ext cx="1564216" cy="6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1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30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305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305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6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7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108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09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31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911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12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기대효과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3094268" cy="8617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6 Bold"/>
                <a:ea typeface="에스코어 드림 6 Bold"/>
                <a:cs typeface="Arial"/>
                <a:sym typeface="Arial"/>
              </a:rPr>
              <a:t>결론 및 제언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6 Bold"/>
              <a:ea typeface="에스코어 드림 6 Bold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0" descr="감소하다 icon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660169" y="2856268"/>
            <a:ext cx="1753054" cy="175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0" descr="위치 icon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3202082" y="2504263"/>
            <a:ext cx="2105059" cy="210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0" descr="감시 장치 icon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9125338" y="2493496"/>
            <a:ext cx="2126591" cy="212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0" descr="지구 icon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096000" y="2504263"/>
            <a:ext cx="2240479" cy="224047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0"/>
          <p:cNvSpPr txBox="1"/>
          <p:nvPr/>
        </p:nvSpPr>
        <p:spPr>
          <a:xfrm>
            <a:off x="808382" y="5146819"/>
            <a:ext cx="135148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범죄율 감소</a:t>
            </a:r>
            <a:endParaRPr sz="1600" b="1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0" name="Google Shape;650;p30"/>
          <p:cNvSpPr txBox="1"/>
          <p:nvPr/>
        </p:nvSpPr>
        <p:spPr>
          <a:xfrm>
            <a:off x="3485330" y="5140231"/>
            <a:ext cx="1538561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시민 안전 증대</a:t>
            </a:r>
            <a:endParaRPr sz="1600" b="1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1" name="Google Shape;651;p30"/>
          <p:cNvSpPr txBox="1"/>
          <p:nvPr/>
        </p:nvSpPr>
        <p:spPr>
          <a:xfrm>
            <a:off x="6349359" y="5146819"/>
            <a:ext cx="179598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도시 이미지 개선</a:t>
            </a:r>
            <a:endParaRPr sz="1600" b="1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2" name="Google Shape;652;p30"/>
          <p:cNvSpPr txBox="1"/>
          <p:nvPr/>
        </p:nvSpPr>
        <p:spPr>
          <a:xfrm>
            <a:off x="9260742" y="5140231"/>
            <a:ext cx="1786226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기반 정책 개발</a:t>
            </a:r>
            <a:endParaRPr sz="1600" b="1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419431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  <a:sym typeface="Arial"/>
              </a:rPr>
              <a:t>선정동기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419845" y="1811636"/>
            <a:ext cx="5733646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800">
                <a:solidFill>
                  <a:srgbClr val="3A3A3A"/>
                </a:solidFill>
                <a:latin typeface="에스코어 드림 6 Bold"/>
                <a:ea typeface="에스코어 드림 6 Bold"/>
                <a:sym typeface="Arial"/>
              </a:rPr>
              <a:t>부산은 범죄 위험지대?</a:t>
            </a:r>
            <a:endParaRPr sz="2800">
              <a:solidFill>
                <a:srgbClr val="3A3A3A"/>
              </a:solidFill>
              <a:latin typeface="에스코어 드림 6 Bold"/>
              <a:ea typeface="에스코어 드림 6 Bold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5917325" y="1778857"/>
            <a:ext cx="6001406" cy="14772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행정안전부에서 발표</a:t>
            </a:r>
            <a:r>
              <a:rPr lang="ko-KR" alt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한</a:t>
            </a: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전국 지역 안전지수에 따르면 </a:t>
            </a:r>
            <a:r>
              <a:rPr lang="ko-KR" sz="2000">
                <a:solidFill>
                  <a:schemeClr val="lt1"/>
                </a:solidFill>
                <a:highlight>
                  <a:srgbClr val="163E64"/>
                </a:highlight>
                <a:latin typeface="Noto Sans KR"/>
                <a:ea typeface="Noto Sans KR"/>
                <a:cs typeface="Noto Sans KR"/>
                <a:sym typeface="Noto Sans KR"/>
              </a:rPr>
              <a:t>부산광역시는 범죄부문에서</a:t>
            </a:r>
            <a:r>
              <a:rPr lang="ko-KR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전국 지자체 중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최근 9년간 4~5등급으로 </a:t>
            </a:r>
            <a:r>
              <a:rPr lang="ko-KR" sz="2000">
                <a:solidFill>
                  <a:schemeClr val="lt1"/>
                </a:solidFill>
                <a:highlight>
                  <a:srgbClr val="163E64"/>
                </a:highlight>
                <a:latin typeface="Noto Sans KR"/>
                <a:ea typeface="Noto Sans KR"/>
                <a:cs typeface="Noto Sans KR"/>
                <a:sym typeface="Noto Sans KR"/>
              </a:rPr>
              <a:t>하위권을 유지</a:t>
            </a:r>
            <a:endParaRPr sz="2000">
              <a:solidFill>
                <a:schemeClr val="lt1"/>
              </a:solidFill>
              <a:highlight>
                <a:srgbClr val="163E64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4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그룹 29"/>
          <p:cNvGrpSpPr/>
          <p:nvPr/>
        </p:nvGrpSpPr>
        <p:grpSpPr>
          <a:xfrm>
            <a:off x="364729" y="2784825"/>
            <a:ext cx="8073910" cy="3255101"/>
            <a:chOff x="364729" y="2784825"/>
            <a:chExt cx="8073910" cy="3255101"/>
          </a:xfrm>
        </p:grpSpPr>
        <p:sp>
          <p:nvSpPr>
            <p:cNvPr id="6" name="Google Shape;134;p4"/>
            <p:cNvSpPr txBox="1"/>
            <p:nvPr/>
          </p:nvSpPr>
          <p:spPr>
            <a:xfrm>
              <a:off x="424442" y="2784825"/>
              <a:ext cx="4924636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2015~2023</a:t>
              </a: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년 행정안전부 부산 지역 안전지수</a:t>
              </a:r>
              <a:endParaRPr sz="1800">
                <a:solidFill>
                  <a:schemeClr val="lt1"/>
                </a:solidFill>
                <a:highlight>
                  <a:srgbClr val="163E64"/>
                </a:highlight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64729" y="3655997"/>
              <a:ext cx="8073910" cy="2383929"/>
              <a:chOff x="364729" y="3655997"/>
              <a:chExt cx="8073910" cy="2383929"/>
            </a:xfrm>
          </p:grpSpPr>
          <p:sp>
            <p:nvSpPr>
              <p:cNvPr id="136" name="Google Shape;136;p4"/>
              <p:cNvSpPr txBox="1"/>
              <p:nvPr/>
            </p:nvSpPr>
            <p:spPr>
              <a:xfrm>
                <a:off x="364729" y="3655997"/>
                <a:ext cx="1028566" cy="390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rgbClr val="143C64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4등급</a:t>
                </a:r>
                <a:endParaRPr sz="2000" b="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cxnSp>
            <p:nvCxnSpPr>
              <p:cNvPr id="137" name="Google Shape;137;p4"/>
              <p:cNvCxnSpPr/>
              <p:nvPr/>
            </p:nvCxnSpPr>
            <p:spPr>
              <a:xfrm>
                <a:off x="879012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10000"/>
                    <a:lumOff val="9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sp>
            <p:nvSpPr>
              <p:cNvPr id="138" name="Google Shape;138;p4"/>
              <p:cNvSpPr txBox="1"/>
              <p:nvPr/>
            </p:nvSpPr>
            <p:spPr>
              <a:xfrm>
                <a:off x="461683" y="4758092"/>
                <a:ext cx="83465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2015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"/>
              <p:cNvSpPr txBox="1"/>
              <p:nvPr/>
            </p:nvSpPr>
            <p:spPr>
              <a:xfrm>
                <a:off x="1341049" y="4758092"/>
                <a:ext cx="8346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2016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"/>
              <p:cNvSpPr txBox="1"/>
              <p:nvPr/>
            </p:nvSpPr>
            <p:spPr>
              <a:xfrm>
                <a:off x="2175707" y="4758092"/>
                <a:ext cx="834658" cy="369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2017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"/>
              <p:cNvSpPr txBox="1"/>
              <p:nvPr/>
            </p:nvSpPr>
            <p:spPr>
              <a:xfrm>
                <a:off x="3010364" y="4758092"/>
                <a:ext cx="8294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2018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"/>
              <p:cNvSpPr txBox="1"/>
              <p:nvPr/>
            </p:nvSpPr>
            <p:spPr>
              <a:xfrm>
                <a:off x="3839770" y="4758092"/>
                <a:ext cx="83465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2019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"/>
              <p:cNvSpPr txBox="1"/>
              <p:nvPr/>
            </p:nvSpPr>
            <p:spPr>
              <a:xfrm>
                <a:off x="4516623" y="5174723"/>
                <a:ext cx="83245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2020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"/>
              <p:cNvSpPr txBox="1"/>
              <p:nvPr/>
            </p:nvSpPr>
            <p:spPr>
              <a:xfrm>
                <a:off x="6883204" y="4758092"/>
                <a:ext cx="7939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2023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"/>
              <p:cNvSpPr txBox="1"/>
              <p:nvPr/>
            </p:nvSpPr>
            <p:spPr>
              <a:xfrm>
                <a:off x="5349079" y="5174726"/>
                <a:ext cx="804412" cy="369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2021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"/>
              <p:cNvSpPr txBox="1"/>
              <p:nvPr/>
            </p:nvSpPr>
            <p:spPr>
              <a:xfrm>
                <a:off x="6199946" y="5174723"/>
                <a:ext cx="7914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2022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7" name="Google Shape;147;p4"/>
              <p:cNvCxnSpPr/>
              <p:nvPr/>
            </p:nvCxnSpPr>
            <p:spPr>
              <a:xfrm>
                <a:off x="1713671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25000"/>
                    <a:lumOff val="75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48" name="Google Shape;148;p4"/>
              <p:cNvCxnSpPr/>
              <p:nvPr/>
            </p:nvCxnSpPr>
            <p:spPr>
              <a:xfrm>
                <a:off x="2548330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25000"/>
                    <a:lumOff val="75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49" name="Google Shape;149;p4"/>
              <p:cNvCxnSpPr/>
              <p:nvPr/>
            </p:nvCxnSpPr>
            <p:spPr>
              <a:xfrm>
                <a:off x="3382989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0" name="Google Shape;150;p4"/>
              <p:cNvCxnSpPr/>
              <p:nvPr/>
            </p:nvCxnSpPr>
            <p:spPr>
              <a:xfrm>
                <a:off x="4217648" y="4204245"/>
                <a:ext cx="676853" cy="472122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1" name="Google Shape;151;p4"/>
              <p:cNvCxnSpPr/>
              <p:nvPr/>
            </p:nvCxnSpPr>
            <p:spPr>
              <a:xfrm>
                <a:off x="4894501" y="4676367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2" name="Google Shape;152;p4"/>
              <p:cNvCxnSpPr/>
              <p:nvPr/>
            </p:nvCxnSpPr>
            <p:spPr>
              <a:xfrm>
                <a:off x="5736162" y="4676367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3" name="Google Shape;153;p4"/>
              <p:cNvCxnSpPr/>
              <p:nvPr/>
            </p:nvCxnSpPr>
            <p:spPr>
              <a:xfrm flipH="1">
                <a:off x="6577823" y="4204245"/>
                <a:ext cx="676853" cy="472122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sp>
            <p:nvSpPr>
              <p:cNvPr id="154" name="Google Shape;154;p4"/>
              <p:cNvSpPr txBox="1"/>
              <p:nvPr/>
            </p:nvSpPr>
            <p:spPr>
              <a:xfrm>
                <a:off x="4380218" y="3700347"/>
                <a:ext cx="1271415" cy="545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3000" b="1">
                    <a:solidFill>
                      <a:srgbClr val="C00000"/>
                    </a:solidFill>
                    <a:latin typeface="Noto Sans KR SemiBold"/>
                    <a:ea typeface="Noto Sans KR SemiBold"/>
                    <a:cs typeface="Noto Sans KR"/>
                    <a:sym typeface="Noto Sans KR"/>
                  </a:rPr>
                  <a:t>5등급</a:t>
                </a:r>
                <a:endParaRPr sz="3000" b="1">
                  <a:solidFill>
                    <a:srgbClr val="C00000"/>
                  </a:solidFill>
                  <a:latin typeface="Noto Sans KR SemiBold"/>
                  <a:ea typeface="Noto Sans KR SemiBold"/>
                  <a:cs typeface="Noto Sans KR"/>
                  <a:sym typeface="Noto Sans KR"/>
                </a:endParaRPr>
              </a:p>
            </p:txBody>
          </p:sp>
          <p:sp>
            <p:nvSpPr>
              <p:cNvPr id="155" name="Google Shape;155;p4"/>
              <p:cNvSpPr txBox="1"/>
              <p:nvPr/>
            </p:nvSpPr>
            <p:spPr>
              <a:xfrm>
                <a:off x="6740393" y="3655997"/>
                <a:ext cx="1028566" cy="390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rgbClr val="143C64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4등급</a:t>
                </a:r>
                <a:endParaRPr sz="2000" b="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7" name="Google Shape;134;p4"/>
              <p:cNvSpPr txBox="1"/>
              <p:nvPr/>
            </p:nvSpPr>
            <p:spPr>
              <a:xfrm>
                <a:off x="6121715" y="5624468"/>
                <a:ext cx="2316924" cy="41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자료출처 </a:t>
                </a:r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: </a:t>
                </a:r>
                <a:r>
                  <a: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행정안전부</a:t>
                </a:r>
                <a:endParaRPr>
                  <a:solidFill>
                    <a:schemeClr val="tx1">
                      <a:lumMod val="50000"/>
                      <a:lumOff val="50000"/>
                    </a:schemeClr>
                  </a:solidFill>
                  <a:highlight>
                    <a:srgbClr val="163E64"/>
                  </a:highlight>
                  <a:latin typeface="Noto Sans KR Light"/>
                  <a:ea typeface="Noto Sans KR Light"/>
                  <a:cs typeface="Noto Sans KR"/>
                  <a:sym typeface="Noto Sans KR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9524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9525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13504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제언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17907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9701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28063" y="532144"/>
            <a:ext cx="3094268" cy="8617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chemeClr val="bg1"/>
                </a:solidFill>
                <a:latin typeface="에스코어 드림 6 Bold"/>
                <a:ea typeface="에스코어 드림 6 Bold"/>
              </a:rPr>
              <a:t>결론 및 제언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9525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TextBox 8"/>
          <p:cNvSpPr txBox="1"/>
          <p:nvPr/>
        </p:nvSpPr>
        <p:spPr>
          <a:xfrm>
            <a:off x="402120" y="1811181"/>
            <a:ext cx="11406809" cy="392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 err="1">
                <a:latin typeface="Noto Sans KR"/>
                <a:ea typeface="Noto Sans KR"/>
              </a:rPr>
              <a:t>효율화된</a:t>
            </a:r>
            <a:r>
              <a:rPr lang="ko-KR" altLang="en-US" sz="1800" b="1" dirty="0">
                <a:latin typeface="Noto Sans KR"/>
                <a:ea typeface="Noto Sans KR"/>
              </a:rPr>
              <a:t> 계획</a:t>
            </a:r>
            <a:r>
              <a:rPr lang="ko-KR" altLang="en-US" sz="1800" dirty="0">
                <a:latin typeface="Noto Sans KR"/>
                <a:ea typeface="Noto Sans KR"/>
              </a:rPr>
              <a:t> </a:t>
            </a:r>
            <a:r>
              <a:rPr lang="en-US" altLang="ko-KR" sz="1800" dirty="0">
                <a:latin typeface="Noto Sans KR"/>
                <a:ea typeface="Noto Sans KR"/>
              </a:rPr>
              <a:t>: </a:t>
            </a:r>
            <a:r>
              <a:rPr lang="ko-KR" altLang="en-US" sz="1800" dirty="0">
                <a:latin typeface="Noto Sans KR"/>
                <a:ea typeface="Noto Sans KR"/>
              </a:rPr>
              <a:t>예산이 한정되어 있는 만큼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유지 보수 계획을 명확히</a:t>
            </a:r>
            <a:r>
              <a:rPr lang="ko-KR" altLang="en-US" sz="1800" dirty="0">
                <a:latin typeface="Noto Sans KR"/>
                <a:ea typeface="Noto Sans KR"/>
              </a:rPr>
              <a:t> 하여 장기적으로 지속 가능하도록 해야 함</a:t>
            </a:r>
            <a:endParaRPr lang="en-US" altLang="ko-KR" sz="1800" dirty="0">
              <a:latin typeface="Noto Sans KR"/>
              <a:ea typeface="Noto Sans KR"/>
            </a:endParaRPr>
          </a:p>
          <a:p>
            <a:pPr marL="342900" lvl="8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>
                <a:latin typeface="Noto Sans KR"/>
                <a:ea typeface="Noto Sans KR"/>
              </a:rPr>
              <a:t>기술 선택</a:t>
            </a:r>
            <a:r>
              <a:rPr lang="ko-KR" altLang="en-US" sz="1800" dirty="0">
                <a:latin typeface="Noto Sans KR"/>
                <a:ea typeface="Noto Sans KR"/>
              </a:rPr>
              <a:t> </a:t>
            </a:r>
            <a:r>
              <a:rPr lang="en-US" altLang="ko-KR" sz="1800" dirty="0">
                <a:latin typeface="Noto Sans KR"/>
                <a:ea typeface="Noto Sans KR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최신 기술을 사용한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CCTV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시스템을 설치</a:t>
            </a:r>
            <a:r>
              <a:rPr lang="ko-KR" altLang="en-US" sz="1800" dirty="0">
                <a:latin typeface="Noto Sans KR"/>
                <a:ea typeface="Noto Sans KR"/>
              </a:rPr>
              <a:t>합니다</a:t>
            </a:r>
            <a:r>
              <a:rPr lang="en-US" altLang="ko-KR" sz="1800" dirty="0">
                <a:latin typeface="Noto Sans KR"/>
                <a:ea typeface="Noto Sans KR"/>
              </a:rPr>
              <a:t>. </a:t>
            </a:r>
            <a:r>
              <a:rPr lang="ko-KR" altLang="en-US" sz="1800" dirty="0">
                <a:latin typeface="Noto Sans KR"/>
                <a:ea typeface="Noto Sans KR"/>
              </a:rPr>
              <a:t>고해상도 카메라</a:t>
            </a:r>
            <a:r>
              <a:rPr lang="en-US" altLang="ko-KR" sz="1800" dirty="0">
                <a:latin typeface="Noto Sans KR"/>
                <a:ea typeface="Noto Sans KR"/>
              </a:rPr>
              <a:t>, </a:t>
            </a:r>
            <a:r>
              <a:rPr lang="ko-KR" altLang="en-US" sz="1800" dirty="0">
                <a:latin typeface="Noto Sans KR"/>
                <a:ea typeface="Noto Sans KR"/>
              </a:rPr>
              <a:t>적절한 조명 조건에서도 잘 작동하는 카메라를 </a:t>
            </a:r>
            <a:r>
              <a:rPr lang="ko-KR" altLang="en-US" sz="1800" dirty="0" err="1">
                <a:latin typeface="Noto Sans KR"/>
                <a:ea typeface="Noto Sans KR"/>
              </a:rPr>
              <a:t>설치해야함</a:t>
            </a:r>
            <a:endParaRPr lang="en-US" altLang="ko-KR" sz="1800" dirty="0">
              <a:latin typeface="Noto Sans KR"/>
              <a:ea typeface="Noto Sans KR"/>
            </a:endParaRPr>
          </a:p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>
                <a:latin typeface="Noto Sans KR"/>
                <a:ea typeface="Noto Sans KR"/>
              </a:rPr>
              <a:t>네트워크 인프라</a:t>
            </a:r>
            <a:r>
              <a:rPr lang="ko-KR" altLang="en-US" sz="1800" dirty="0">
                <a:latin typeface="Noto Sans KR"/>
                <a:ea typeface="Noto Sans KR"/>
              </a:rPr>
              <a:t> </a:t>
            </a:r>
            <a:r>
              <a:rPr lang="en-US" altLang="ko-KR" sz="1800" dirty="0">
                <a:latin typeface="Noto Sans KR"/>
                <a:ea typeface="Noto Sans KR"/>
              </a:rPr>
              <a:t>: CCTV</a:t>
            </a:r>
            <a:r>
              <a:rPr lang="ko-KR" altLang="en-US" sz="1800" dirty="0">
                <a:latin typeface="Noto Sans KR"/>
                <a:ea typeface="Noto Sans KR"/>
              </a:rPr>
              <a:t>를 신설하면</a:t>
            </a:r>
            <a:r>
              <a:rPr lang="en-US" altLang="ko-KR" sz="1800" dirty="0">
                <a:latin typeface="Noto Sans KR"/>
                <a:ea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데이터를 효율적으로 관리하고 모니터링 하기 위한 시스템이 </a:t>
            </a:r>
            <a:r>
              <a:rPr lang="ko-KR" altLang="en-US" sz="1800" dirty="0" err="1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준비되어야함</a:t>
            </a:r>
            <a:endParaRPr lang="en-US" altLang="ko-KR" sz="1800" dirty="0">
              <a:solidFill>
                <a:schemeClr val="bg1"/>
              </a:solidFill>
              <a:highlight>
                <a:srgbClr val="2D5173"/>
              </a:highlight>
              <a:latin typeface="Noto Sans KR"/>
              <a:ea typeface="Noto Sans KR"/>
            </a:endParaRPr>
          </a:p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>
                <a:latin typeface="Noto Sans KR"/>
                <a:ea typeface="Noto Sans KR"/>
              </a:rPr>
              <a:t>사회적 수용</a:t>
            </a:r>
            <a:r>
              <a:rPr lang="ko-KR" altLang="en-US" sz="1800" dirty="0">
                <a:latin typeface="Noto Sans KR"/>
                <a:ea typeface="Noto Sans KR"/>
              </a:rPr>
              <a:t> </a:t>
            </a:r>
            <a:r>
              <a:rPr lang="en-US" altLang="ko-KR" sz="1800" dirty="0">
                <a:latin typeface="Noto Sans KR"/>
                <a:ea typeface="Noto Sans KR"/>
              </a:rPr>
              <a:t>: </a:t>
            </a:r>
            <a:r>
              <a:rPr lang="ko-KR" altLang="en-US" sz="1800" dirty="0">
                <a:latin typeface="Noto Sans KR"/>
                <a:ea typeface="Noto Sans KR"/>
              </a:rPr>
              <a:t>프로젝트를 통해 취약지역을 분석 후 이를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실행하기 위한 지역 주민 참여가 중요</a:t>
            </a:r>
            <a:endParaRPr lang="en-US" altLang="ko-KR" sz="1800" dirty="0">
              <a:latin typeface="Noto Sans KR"/>
              <a:ea typeface="Noto Sans KR"/>
            </a:endParaRPr>
          </a:p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>
                <a:latin typeface="Noto Sans KR"/>
                <a:ea typeface="Noto Sans KR"/>
              </a:rPr>
              <a:t>자동화와 인공지능 활용</a:t>
            </a:r>
            <a:r>
              <a:rPr lang="en-US" altLang="ko-KR" sz="1800" dirty="0">
                <a:latin typeface="Noto Sans KR"/>
                <a:ea typeface="Noto Sans KR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CCTV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시스템에 인공지능 기술을 활용하여 신속한 대응을 가능하게</a:t>
            </a:r>
            <a:r>
              <a:rPr lang="ko-KR" altLang="en-US" sz="1800" dirty="0">
                <a:latin typeface="Noto Sans KR"/>
                <a:ea typeface="Noto Sans KR"/>
              </a:rPr>
              <a:t> 해야 함</a:t>
            </a:r>
            <a:endParaRPr lang="en-US" altLang="ko-KR" sz="1800" dirty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800" b="1" dirty="0">
                <a:latin typeface="Noto Sans KR"/>
                <a:ea typeface="Noto Sans KR"/>
              </a:rPr>
              <a:t>6.  </a:t>
            </a:r>
            <a:r>
              <a:rPr lang="ko-KR" altLang="en-US" sz="1800" b="1" dirty="0">
                <a:latin typeface="Noto Sans KR"/>
                <a:ea typeface="Noto Sans KR"/>
              </a:rPr>
              <a:t>데이터 수집 </a:t>
            </a:r>
            <a:r>
              <a:rPr lang="en-US" altLang="ko-KR" sz="1800" b="1" dirty="0">
                <a:latin typeface="Noto Sans KR"/>
                <a:ea typeface="Noto Sans KR"/>
              </a:rPr>
              <a:t>:</a:t>
            </a:r>
            <a:r>
              <a:rPr lang="en-US" altLang="ko-KR" sz="1800" dirty="0">
                <a:latin typeface="Noto Sans KR"/>
                <a:ea typeface="Noto Sans KR"/>
              </a:rPr>
              <a:t> </a:t>
            </a:r>
            <a:r>
              <a:rPr lang="ko-KR" altLang="en-US" sz="1800" dirty="0">
                <a:latin typeface="Noto Sans KR"/>
                <a:ea typeface="Noto Sans KR"/>
              </a:rPr>
              <a:t>더욱 상세하고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다양한 데이터들을 수집하여 조금 더 상세한 분석이 필요</a:t>
            </a:r>
            <a:endParaRPr lang="en-US" altLang="ko-KR" sz="1800" dirty="0">
              <a:latin typeface="Noto Sans KR"/>
              <a:ea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32"/>
          <p:cNvGrpSpPr/>
          <p:nvPr/>
        </p:nvGrpSpPr>
        <p:grpSpPr>
          <a:xfrm>
            <a:off x="357882" y="1642266"/>
            <a:ext cx="11476235" cy="3949960"/>
            <a:chOff x="715765" y="1480522"/>
            <a:chExt cx="11476235" cy="3949960"/>
          </a:xfrm>
        </p:grpSpPr>
        <p:sp>
          <p:nvSpPr>
            <p:cNvPr id="677" name="Google Shape;677;p32"/>
            <p:cNvSpPr txBox="1"/>
            <p:nvPr/>
          </p:nvSpPr>
          <p:spPr>
            <a:xfrm>
              <a:off x="715765" y="1498123"/>
              <a:ext cx="5581858" cy="3932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b="1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&lt;</a:t>
              </a: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활용데이터</a:t>
              </a:r>
              <a:r>
                <a:rPr lang="ko-KR" sz="1400" b="1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&gt;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2023년 행정동별 연령별 인구현황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u="sng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3"/>
                </a:rPr>
                <a:t>https://jumin.mois.go.kr/#</a:t>
              </a:r>
              <a:endPara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LOCALDATA - 지방행정인허가데이터개방, 부산 CCTV 정보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u="sng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4"/>
                </a:rPr>
                <a:t>https://www.localdata.go.kr/lif/lifeCtacDataView.do</a:t>
              </a:r>
              <a:endPara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공공데이터포털, 전국보안등정보표준데이터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u="sng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5"/>
                </a:rPr>
                <a:t>https://www.data.go.kr/data/15017320/standard.do</a:t>
              </a:r>
              <a:endPara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공공데이터포털, 2023년 경찰청 부산광역시경찰청_경찰서별 5대 범죄 발생 현황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https://www.data.go.kr/data/15036510/fileData.do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경찰청 교통민원24 부산 경찰청 정보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u="sng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6"/>
                </a:rPr>
                <a:t>https://www.efine.go.kr/main/main.do</a:t>
              </a:r>
              <a:endParaRPr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78" name="Google Shape;678;p32"/>
            <p:cNvSpPr txBox="1"/>
            <p:nvPr/>
          </p:nvSpPr>
          <p:spPr>
            <a:xfrm>
              <a:off x="6502402" y="1480522"/>
              <a:ext cx="5689598" cy="36091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b="1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&lt;</a:t>
              </a: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기사, 보고서 기타매체</a:t>
              </a:r>
              <a:r>
                <a:rPr lang="ko-KR" sz="1400" b="1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&gt;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최근 5년간 지역안전등급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181212 (예방안전과) 2018년 전국 지역안전지수 공개(외부)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191210 (석간) 행정안전부. 2019년 전국 지역안전지수 공개(예방안전과) 수정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211210 (조간) 행정안전부 2021년 전국 지역안전지수 공표(예방안전과)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221216 (조간) 행정안전부 2022년 전국 지역안전지수 공표(예방안전과)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240220 (조간) 2023 전국 지역 안전지수 공표(재난안전점검과)</a:t>
              </a:r>
              <a:endParaRPr/>
            </a:p>
          </p:txBody>
        </p:sp>
      </p:grpSp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참고자료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9;p4">
            <a:extLst>
              <a:ext uri="{FF2B5EF4-FFF2-40B4-BE49-F238E27FC236}">
                <a16:creationId xmlns:a16="http://schemas.microsoft.com/office/drawing/2014/main" id="{5B6AB649-CE46-3131-EF31-F56C551ECEBC}"/>
              </a:ext>
            </a:extLst>
          </p:cNvPr>
          <p:cNvSpPr txBox="1"/>
          <p:nvPr/>
        </p:nvSpPr>
        <p:spPr>
          <a:xfrm>
            <a:off x="828063" y="532144"/>
            <a:ext cx="3094268" cy="8617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chemeClr val="bg1"/>
                </a:solidFill>
                <a:latin typeface="에스코어 드림 6 Bold"/>
                <a:ea typeface="에스코어 드림 6 Bold"/>
              </a:rPr>
              <a:t>결론 및 제언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3"/>
          <p:cNvSpPr txBox="1"/>
          <p:nvPr/>
        </p:nvSpPr>
        <p:spPr>
          <a:xfrm>
            <a:off x="364751" y="1309727"/>
            <a:ext cx="5689598" cy="642868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1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기사</a:t>
            </a:r>
            <a:r>
              <a:rPr lang="ko-KR" sz="1400" b="1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3"/>
              </a:rPr>
              <a:t>https://www.segye.com/newsView/20240613505172?OutUrl=naver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살인해보고 싶어서” 범죄 스릴러 반복 시청하며 ‘살인 충동’ 키웠다 [사건 속으로] (세계일보, 2024-06-13)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https://www.news1.kr/articles/5429335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05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"</a:t>
            </a: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부산 치안 사각지대 줄이자"…부산 우정청·경찰청, 치안 협력 강화 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(서울=뉴스1) 김승준 기자 | 2024-05-28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5"/>
              </a:rPr>
              <a:t>https://sports.donga.com/article/all/20240423/124620432/1</a:t>
            </a:r>
            <a:r>
              <a:rPr lang="ko-KR" sz="11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이승우 시의원 ‘부산시 무차별 범죄 예방 및 피해 지원에 관한 조례’ 제정 (스포츠동           아 김태현 기자 </a:t>
            </a:r>
            <a:r>
              <a:rPr lang="ko-KR" sz="14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| </a:t>
            </a: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2024-04-23)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6"/>
              </a:rPr>
              <a:t>https://daily.hankooki.com/news/articleView.html?idxno=628388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보안등 하나로 절도 2.3% 감소…"CCTV만 설치, 절도 범죄율 그대로“ (데일리한국 주현태 기자 | 2019.11.06 )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7"/>
              </a:rPr>
              <a:t>https://www.nocutnews.co.kr/news/4411346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'치안 수요 반영했나?'…부산지역 방범용 CCTV 설치율 편차 커 (부산 CBS 송호재 기자 | 2015-05-12)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8"/>
              </a:rPr>
              <a:t>https://ch1.skbroadband.com/content/view?parent_no=24&amp;content_no=54&amp;p_no=163928</a:t>
            </a:r>
            <a:endParaRPr lang="ko-KR" sz="1400" u="sng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•"/>
              <a:defRPr/>
            </a:pP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화명생태공원 산책로에 CCTV...사각지대는 여전 (B tv 부산뉴스 | 2023-11-21-)</a:t>
            </a: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2" name="Google Shape;692;p33"/>
          <p:cNvSpPr txBox="1"/>
          <p:nvPr/>
        </p:nvSpPr>
        <p:spPr>
          <a:xfrm>
            <a:off x="6203643" y="1392248"/>
            <a:ext cx="5689598" cy="260840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1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논문</a:t>
            </a:r>
            <a:r>
              <a:rPr lang="ko-KR" sz="1400" b="1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9"/>
              </a:rPr>
              <a:t>https://koreascience.kr/article/JAKO201721242143626.pdf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초등학교 주변 방범용CCTV의 범죄감소효과 연구 - </a:t>
            </a: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임 형 진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10"/>
              </a:rPr>
              <a:t>https://www.reportworld.co.kr/humanities/h680650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경찰관수와 범죄율의 상관관계</a:t>
            </a: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참고자료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9;p4">
            <a:extLst>
              <a:ext uri="{FF2B5EF4-FFF2-40B4-BE49-F238E27FC236}">
                <a16:creationId xmlns:a16="http://schemas.microsoft.com/office/drawing/2014/main" id="{87C508D8-9D19-DE85-0108-30628FD64887}"/>
              </a:ext>
            </a:extLst>
          </p:cNvPr>
          <p:cNvSpPr txBox="1"/>
          <p:nvPr/>
        </p:nvSpPr>
        <p:spPr>
          <a:xfrm>
            <a:off x="828063" y="532144"/>
            <a:ext cx="3094268" cy="8617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chemeClr val="bg1"/>
                </a:solidFill>
                <a:latin typeface="에스코어 드림 6 Bold"/>
                <a:ea typeface="에스코어 드림 6 Bold"/>
              </a:rPr>
              <a:t>결론 및 제언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4"/>
          <p:cNvSpPr txBox="1"/>
          <p:nvPr/>
        </p:nvSpPr>
        <p:spPr>
          <a:xfrm>
            <a:off x="6077795" y="-234152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2024 부산시 빅데이터 분석가 양성교육 3기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705" name="그룹 704"/>
          <p:cNvGrpSpPr/>
          <p:nvPr/>
        </p:nvGrpSpPr>
        <p:grpSpPr>
          <a:xfrm>
            <a:off x="1186982" y="1153757"/>
            <a:ext cx="8436702" cy="4600330"/>
            <a:chOff x="1186982" y="1153757"/>
            <a:chExt cx="8436702" cy="4600330"/>
          </a:xfrm>
        </p:grpSpPr>
        <p:sp>
          <p:nvSpPr>
            <p:cNvPr id="698" name="Google Shape;698;p34"/>
            <p:cNvSpPr txBox="1"/>
            <p:nvPr/>
          </p:nvSpPr>
          <p:spPr>
            <a:xfrm>
              <a:off x="4822306" y="3026848"/>
              <a:ext cx="480137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4800">
                  <a:solidFill>
                    <a:srgbClr val="1F598D"/>
                  </a:solidFill>
                  <a:latin typeface="에스코어 드림 6 Bold"/>
                  <a:ea typeface="에스코어 드림 6 Bold"/>
                  <a:sym typeface="Arial"/>
                </a:rPr>
                <a:t>Q &amp; A</a:t>
              </a:r>
              <a:endParaRPr sz="480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endParaRPr>
            </a:p>
          </p:txBody>
        </p:sp>
        <p:pic>
          <p:nvPicPr>
            <p:cNvPr id="700" name="Google Shape;700;p34" descr="가로등 윤곽선"/>
            <p:cNvPicPr/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1186982" y="1153757"/>
              <a:ext cx="4351283" cy="46003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1" name="Google Shape;701;p34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4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4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04" name="Google Shape;704;p34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2791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>
            <a:alpha val="6196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5"/>
          <p:cNvSpPr txBox="1"/>
          <p:nvPr/>
        </p:nvSpPr>
        <p:spPr>
          <a:xfrm>
            <a:off x="6077795" y="-322402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2024 부산시 빅데이터 분석가 양성교육 3기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12" name="Google Shape;712;p35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35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15" name="Google Shape;715;p35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716" name="Google Shape;716;p35" descr="블랙, 어둠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-5715" y="104389"/>
            <a:ext cx="854651" cy="854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1;p2"/>
          <p:cNvSpPr txBox="1"/>
          <p:nvPr/>
        </p:nvSpPr>
        <p:spPr>
          <a:xfrm>
            <a:off x="6077695" y="-41552"/>
            <a:ext cx="6114301" cy="2968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grpSp>
        <p:nvGrpSpPr>
          <p:cNvPr id="720" name="그룹 719"/>
          <p:cNvGrpSpPr/>
          <p:nvPr/>
        </p:nvGrpSpPr>
        <p:grpSpPr>
          <a:xfrm>
            <a:off x="1186982" y="1153757"/>
            <a:ext cx="8436702" cy="4600330"/>
            <a:chOff x="1186982" y="1153757"/>
            <a:chExt cx="8436702" cy="4600330"/>
          </a:xfrm>
        </p:grpSpPr>
        <p:sp>
          <p:nvSpPr>
            <p:cNvPr id="721" name="Google Shape;698;p34"/>
            <p:cNvSpPr txBox="1"/>
            <p:nvPr/>
          </p:nvSpPr>
          <p:spPr>
            <a:xfrm>
              <a:off x="4822306" y="3026848"/>
              <a:ext cx="4801378" cy="8479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5000">
                  <a:solidFill>
                    <a:schemeClr val="lt1"/>
                  </a:solidFill>
                  <a:latin typeface="에스코어 드림 6 Bold"/>
                  <a:ea typeface="에스코어 드림 6 Bold"/>
                  <a:sym typeface="Arial"/>
                </a:rPr>
                <a:t>Thank You</a:t>
              </a:r>
            </a:p>
          </p:txBody>
        </p:sp>
        <p:pic>
          <p:nvPicPr>
            <p:cNvPr id="722" name="Google Shape;700;p34" descr="가로등 윤곽선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1186982" y="1153757"/>
              <a:ext cx="4351283" cy="46003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/>
        </p:nvSpPr>
        <p:spPr>
          <a:xfrm>
            <a:off x="5917325" y="1857769"/>
            <a:ext cx="6001406" cy="22621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에스코어 드림 6 Bold"/>
                <a:ea typeface="에스코어 드림 6 Bold"/>
                <a:sym typeface="Arial"/>
              </a:rPr>
              <a:t>전국 지역 안전지수란</a:t>
            </a:r>
            <a:r>
              <a:rPr lang="en-US" altLang="ko-KR" sz="2000">
                <a:solidFill>
                  <a:schemeClr val="tx2">
                    <a:lumMod val="25000"/>
                  </a:schemeClr>
                </a:solidFill>
                <a:latin typeface="에스코어 드림 6 Bold"/>
                <a:ea typeface="에스코어 드림 6 Bold"/>
                <a:sym typeface="Arial"/>
              </a:rPr>
              <a:t>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지자체의 안전역량을 나타내는 지표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시/도, 시/군/구 비교 그룹 내에서 해당연도에 상대적으로 안전한 수준을 도출(1등급일수록 안전)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lt1"/>
                </a:solidFill>
                <a:highlight>
                  <a:srgbClr val="163E64"/>
                </a:highlight>
                <a:latin typeface="Noto Sans KR"/>
                <a:ea typeface="Noto Sans KR"/>
                <a:cs typeface="Noto Sans KR"/>
                <a:sym typeface="Noto Sans KR"/>
              </a:rPr>
              <a:t>5등급 : 전국 지자체 중 하위 10%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630648" y="1630122"/>
            <a:ext cx="3489407" cy="98488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tx2">
                    <a:lumMod val="25000"/>
                  </a:schemeClr>
                </a:solidFill>
                <a:latin typeface="Noto Sans KR Medium"/>
                <a:ea typeface="Noto Sans KR Medium"/>
                <a:sym typeface="Arial"/>
              </a:rPr>
              <a:t>전국 지역 안전지수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800">
                <a:solidFill>
                  <a:srgbClr val="0C0C0C"/>
                </a:solidFill>
                <a:latin typeface="에스코어 드림 6 Bold"/>
                <a:ea typeface="에스코어 드림 6 Bold"/>
                <a:sym typeface="Arial"/>
              </a:rPr>
              <a:t>범죄부문</a:t>
            </a:r>
            <a:endParaRPr sz="2800">
              <a:solidFill>
                <a:srgbClr val="0C0C0C"/>
              </a:solidFill>
              <a:latin typeface="에스코어 드림 6 Bold"/>
              <a:ea typeface="에스코어 드림 6 Bold"/>
              <a:sym typeface="Arial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5577492" y="4440306"/>
            <a:ext cx="6681072" cy="58124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>
                <a:solidFill>
                  <a:schemeClr val="lt1"/>
                </a:solidFill>
                <a:highlight>
                  <a:srgbClr val="163E64"/>
                </a:highlight>
                <a:latin typeface="Noto Sans KR"/>
                <a:ea typeface="Noto Sans KR"/>
                <a:cs typeface="Noto Sans KR"/>
                <a:sym typeface="Noto Sans KR"/>
              </a:rPr>
              <a:t>범죄부문 등급 개선을 위한  효과적인 대응책 시급</a:t>
            </a:r>
            <a:endParaRPr sz="2400">
              <a:solidFill>
                <a:schemeClr val="lt1"/>
              </a:solidFill>
              <a:highlight>
                <a:srgbClr val="163E64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5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6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  <a:sym typeface="Arial"/>
              </a:rPr>
              <a:t>선정동기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47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48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9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50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그룹 138"/>
          <p:cNvGrpSpPr/>
          <p:nvPr/>
        </p:nvGrpSpPr>
        <p:grpSpPr>
          <a:xfrm>
            <a:off x="-2496418" y="2784825"/>
            <a:ext cx="8073910" cy="3255101"/>
            <a:chOff x="364729" y="2784825"/>
            <a:chExt cx="8073910" cy="3255101"/>
          </a:xfrm>
        </p:grpSpPr>
        <p:sp>
          <p:nvSpPr>
            <p:cNvPr id="140" name="Google Shape;134;p4"/>
            <p:cNvSpPr txBox="1"/>
            <p:nvPr/>
          </p:nvSpPr>
          <p:spPr>
            <a:xfrm>
              <a:off x="424442" y="2784825"/>
              <a:ext cx="4924636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2015~2023</a:t>
              </a: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년 행정안전부 부산 지역 안전지수</a:t>
              </a:r>
              <a:endParaRPr sz="1800">
                <a:solidFill>
                  <a:schemeClr val="lt1"/>
                </a:solidFill>
                <a:highlight>
                  <a:srgbClr val="163E64"/>
                </a:highlight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grpSp>
          <p:nvGrpSpPr>
            <p:cNvPr id="141" name="그룹 140"/>
            <p:cNvGrpSpPr/>
            <p:nvPr/>
          </p:nvGrpSpPr>
          <p:grpSpPr>
            <a:xfrm>
              <a:off x="364729" y="3655997"/>
              <a:ext cx="8073910" cy="2383929"/>
              <a:chOff x="364729" y="3655997"/>
              <a:chExt cx="8073910" cy="2383929"/>
            </a:xfrm>
          </p:grpSpPr>
          <p:sp>
            <p:nvSpPr>
              <p:cNvPr id="142" name="Google Shape;136;p4"/>
              <p:cNvSpPr txBox="1"/>
              <p:nvPr/>
            </p:nvSpPr>
            <p:spPr>
              <a:xfrm>
                <a:off x="364729" y="3655997"/>
                <a:ext cx="102856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rgbClr val="143C64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4등급</a:t>
                </a:r>
                <a:endParaRPr sz="2000" b="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cxnSp>
            <p:nvCxnSpPr>
              <p:cNvPr id="143" name="Google Shape;137;p4"/>
              <p:cNvCxnSpPr/>
              <p:nvPr/>
            </p:nvCxnSpPr>
            <p:spPr>
              <a:xfrm>
                <a:off x="879012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10000"/>
                    <a:lumOff val="9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sp>
            <p:nvSpPr>
              <p:cNvPr id="144" name="Google Shape;138;p4"/>
              <p:cNvSpPr txBox="1"/>
              <p:nvPr/>
            </p:nvSpPr>
            <p:spPr>
              <a:xfrm>
                <a:off x="461683" y="4758092"/>
                <a:ext cx="83465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2015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39;p4"/>
              <p:cNvSpPr txBox="1"/>
              <p:nvPr/>
            </p:nvSpPr>
            <p:spPr>
              <a:xfrm>
                <a:off x="1341049" y="4758092"/>
                <a:ext cx="8346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2016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0;p4"/>
              <p:cNvSpPr txBox="1"/>
              <p:nvPr/>
            </p:nvSpPr>
            <p:spPr>
              <a:xfrm>
                <a:off x="2175707" y="4758092"/>
                <a:ext cx="834658" cy="369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2017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1;p4"/>
              <p:cNvSpPr txBox="1"/>
              <p:nvPr/>
            </p:nvSpPr>
            <p:spPr>
              <a:xfrm>
                <a:off x="3010364" y="4758092"/>
                <a:ext cx="8294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2018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2;p4"/>
              <p:cNvSpPr txBox="1"/>
              <p:nvPr/>
            </p:nvSpPr>
            <p:spPr>
              <a:xfrm>
                <a:off x="3839770" y="4758092"/>
                <a:ext cx="83465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2019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3;p4"/>
              <p:cNvSpPr txBox="1"/>
              <p:nvPr/>
            </p:nvSpPr>
            <p:spPr>
              <a:xfrm>
                <a:off x="4516623" y="5174723"/>
                <a:ext cx="83245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2020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44;p4"/>
              <p:cNvSpPr txBox="1"/>
              <p:nvPr/>
            </p:nvSpPr>
            <p:spPr>
              <a:xfrm>
                <a:off x="6883204" y="4758092"/>
                <a:ext cx="7939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2023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45;p4"/>
              <p:cNvSpPr txBox="1"/>
              <p:nvPr/>
            </p:nvSpPr>
            <p:spPr>
              <a:xfrm>
                <a:off x="5349079" y="5174726"/>
                <a:ext cx="804412" cy="369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2021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46;p4"/>
              <p:cNvSpPr txBox="1"/>
              <p:nvPr/>
            </p:nvSpPr>
            <p:spPr>
              <a:xfrm>
                <a:off x="6199946" y="5174723"/>
                <a:ext cx="7914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2022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47;p4"/>
              <p:cNvCxnSpPr/>
              <p:nvPr/>
            </p:nvCxnSpPr>
            <p:spPr>
              <a:xfrm>
                <a:off x="1713671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25000"/>
                    <a:lumOff val="75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4" name="Google Shape;148;p4"/>
              <p:cNvCxnSpPr/>
              <p:nvPr/>
            </p:nvCxnSpPr>
            <p:spPr>
              <a:xfrm>
                <a:off x="2548330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25000"/>
                    <a:lumOff val="75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5" name="Google Shape;149;p4"/>
              <p:cNvCxnSpPr/>
              <p:nvPr/>
            </p:nvCxnSpPr>
            <p:spPr>
              <a:xfrm>
                <a:off x="3382989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6" name="Google Shape;150;p4"/>
              <p:cNvCxnSpPr/>
              <p:nvPr/>
            </p:nvCxnSpPr>
            <p:spPr>
              <a:xfrm>
                <a:off x="4217648" y="4204245"/>
                <a:ext cx="676853" cy="472122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7" name="Google Shape;151;p4"/>
              <p:cNvCxnSpPr/>
              <p:nvPr/>
            </p:nvCxnSpPr>
            <p:spPr>
              <a:xfrm>
                <a:off x="4894501" y="4676367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8" name="Google Shape;152;p4"/>
              <p:cNvCxnSpPr/>
              <p:nvPr/>
            </p:nvCxnSpPr>
            <p:spPr>
              <a:xfrm>
                <a:off x="5736162" y="4676367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9" name="Google Shape;153;p4"/>
              <p:cNvCxnSpPr/>
              <p:nvPr/>
            </p:nvCxnSpPr>
            <p:spPr>
              <a:xfrm flipH="1">
                <a:off x="6577823" y="4204245"/>
                <a:ext cx="676853" cy="472122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sp>
            <p:nvSpPr>
              <p:cNvPr id="160" name="Google Shape;154;p4"/>
              <p:cNvSpPr txBox="1"/>
              <p:nvPr/>
            </p:nvSpPr>
            <p:spPr>
              <a:xfrm>
                <a:off x="4380218" y="3700347"/>
                <a:ext cx="1338090" cy="545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3000" b="1">
                    <a:solidFill>
                      <a:srgbClr val="C00000"/>
                    </a:solidFill>
                    <a:latin typeface="Noto Sans KR SemiBold"/>
                    <a:ea typeface="Noto Sans KR SemiBold"/>
                    <a:cs typeface="Noto Sans KR"/>
                    <a:sym typeface="Noto Sans KR"/>
                  </a:rPr>
                  <a:t>5등급</a:t>
                </a:r>
                <a:endParaRPr sz="3000" b="1">
                  <a:solidFill>
                    <a:srgbClr val="C00000"/>
                  </a:solidFill>
                  <a:latin typeface="Noto Sans KR SemiBold"/>
                  <a:ea typeface="Noto Sans KR SemiBold"/>
                  <a:cs typeface="Noto Sans KR"/>
                  <a:sym typeface="Noto Sans KR"/>
                </a:endParaRPr>
              </a:p>
            </p:txBody>
          </p:sp>
          <p:sp>
            <p:nvSpPr>
              <p:cNvPr id="194" name="Google Shape;155;p4"/>
              <p:cNvSpPr txBox="1"/>
              <p:nvPr/>
            </p:nvSpPr>
            <p:spPr>
              <a:xfrm>
                <a:off x="6740393" y="3655997"/>
                <a:ext cx="102856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rgbClr val="143C64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4등급</a:t>
                </a:r>
                <a:endParaRPr sz="2000" b="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195" name="Google Shape;134;p4"/>
              <p:cNvSpPr txBox="1"/>
              <p:nvPr/>
            </p:nvSpPr>
            <p:spPr>
              <a:xfrm>
                <a:off x="6121715" y="5624468"/>
                <a:ext cx="2316924" cy="41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자료출처 </a:t>
                </a:r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: </a:t>
                </a:r>
                <a:r>
                  <a: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행정안전부</a:t>
                </a:r>
                <a:endParaRPr>
                  <a:solidFill>
                    <a:schemeClr val="tx1">
                      <a:lumMod val="50000"/>
                      <a:lumOff val="50000"/>
                    </a:schemeClr>
                  </a:solidFill>
                  <a:highlight>
                    <a:srgbClr val="163E64"/>
                  </a:highlight>
                  <a:latin typeface="Noto Sans KR Light"/>
                  <a:ea typeface="Noto Sans KR Light"/>
                  <a:cs typeface="Noto Sans KR"/>
                  <a:sym typeface="Noto Sans KR"/>
                </a:endParaRPr>
              </a:p>
            </p:txBody>
          </p:sp>
        </p:grpSp>
      </p:grpSp>
      <p:sp>
        <p:nvSpPr>
          <p:cNvPr id="190" name="Google Shape;190;p5"/>
          <p:cNvSpPr/>
          <p:nvPr/>
        </p:nvSpPr>
        <p:spPr>
          <a:xfrm>
            <a:off x="-811790" y="3432479"/>
            <a:ext cx="3031854" cy="217331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2000">
                <a:srgbClr val="FFFFFF">
                  <a:alpha val="92940"/>
                </a:srgbClr>
              </a:gs>
              <a:gs pos="98000">
                <a:srgbClr val="FFFFFF"/>
              </a:gs>
              <a:gs pos="100000">
                <a:srgbClr val="FFFFFF"/>
              </a:gs>
            </a:gsLst>
            <a:lin ang="10800000" scaled="0"/>
          </a:gra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72AC29B-0327-6D10-2BDC-3DB705E9E3E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676426" y="2927493"/>
            <a:ext cx="6187744" cy="20885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121;p3">
            <a:extLst>
              <a:ext uri="{FF2B5EF4-FFF2-40B4-BE49-F238E27FC236}">
                <a16:creationId xmlns:a16="http://schemas.microsoft.com/office/drawing/2014/main" id="{AE1A87C8-CF5A-C005-DF69-5E91F071406C}"/>
              </a:ext>
            </a:extLst>
          </p:cNvPr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27;p4">
            <a:extLst>
              <a:ext uri="{FF2B5EF4-FFF2-40B4-BE49-F238E27FC236}">
                <a16:creationId xmlns:a16="http://schemas.microsoft.com/office/drawing/2014/main" id="{03CE795E-8C72-E420-0413-B6F9B06CF380}"/>
              </a:ext>
            </a:extLst>
          </p:cNvPr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29;p4">
            <a:extLst>
              <a:ext uri="{FF2B5EF4-FFF2-40B4-BE49-F238E27FC236}">
                <a16:creationId xmlns:a16="http://schemas.microsoft.com/office/drawing/2014/main" id="{2A259543-FFDA-3B5E-94E9-1237F7418008}"/>
              </a:ext>
            </a:extLst>
          </p:cNvPr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선정동기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Google Shape;130;p4">
            <a:extLst>
              <a:ext uri="{FF2B5EF4-FFF2-40B4-BE49-F238E27FC236}">
                <a16:creationId xmlns:a16="http://schemas.microsoft.com/office/drawing/2014/main" id="{889DECF8-CC45-E356-10E8-3C8E6126D137}"/>
              </a:ext>
            </a:extLst>
          </p:cNvPr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부산시 범죄 감소를 위한</a:t>
            </a:r>
            <a:endParaRPr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Google Shape;132;p4">
            <a:extLst>
              <a:ext uri="{FF2B5EF4-FFF2-40B4-BE49-F238E27FC236}">
                <a16:creationId xmlns:a16="http://schemas.microsoft.com/office/drawing/2014/main" id="{78B9A716-7855-AEF6-8B21-71F17F6CB0A0}"/>
              </a:ext>
            </a:extLst>
          </p:cNvPr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129;p4">
            <a:extLst>
              <a:ext uri="{FF2B5EF4-FFF2-40B4-BE49-F238E27FC236}">
                <a16:creationId xmlns:a16="http://schemas.microsoft.com/office/drawing/2014/main" id="{3168D22E-1251-3C6B-E40D-FD088452DAF7}"/>
              </a:ext>
            </a:extLst>
          </p:cNvPr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개요</a:t>
            </a:r>
            <a:endParaRPr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0" name="Google Shape;95;p1" descr="로고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B99A3310-23AE-60BA-DFC5-18BEBD9EE3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 txBox="1"/>
          <p:nvPr/>
        </p:nvSpPr>
        <p:spPr>
          <a:xfrm>
            <a:off x="399259" y="3830949"/>
            <a:ext cx="521777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F5C9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경감지표</a:t>
            </a:r>
            <a:endParaRPr sz="1800" dirty="0">
              <a:solidFill>
                <a:srgbClr val="1F5C9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위해 발생 예방 및 대응하기 위한 </a:t>
            </a:r>
            <a:r>
              <a:rPr lang="ko-KR" sz="1800" dirty="0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지자체의 노력 지표</a:t>
            </a:r>
            <a:endParaRPr sz="1800" dirty="0">
              <a:solidFill>
                <a:srgbClr val="FFFFFF"/>
              </a:solidFill>
              <a:highlight>
                <a:srgbClr val="2D5173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① 인구만명당 </a:t>
            </a:r>
            <a:r>
              <a:rPr lang="ko-KR" sz="1800" dirty="0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경찰관서</a:t>
            </a:r>
            <a:r>
              <a:rPr lang="en-US" altLang="ko-KR" sz="1800" dirty="0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dirty="0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수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(17.29)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② 인구만명당 범죄예방 </a:t>
            </a:r>
            <a:r>
              <a:rPr lang="ko-KR" sz="1800" dirty="0" err="1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CCTV대수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(2.71)</a:t>
            </a:r>
            <a:endParaRPr sz="1200" dirty="0"/>
          </a:p>
        </p:txBody>
      </p:sp>
      <p:sp>
        <p:nvSpPr>
          <p:cNvPr id="227" name="Google Shape;227;p6"/>
          <p:cNvSpPr txBox="1"/>
          <p:nvPr/>
        </p:nvSpPr>
        <p:spPr>
          <a:xfrm>
            <a:off x="399259" y="1644455"/>
            <a:ext cx="719897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지역안전지수</a:t>
            </a:r>
            <a:r>
              <a:rPr lang="en-US" altLang="ko-KR"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</a:t>
            </a:r>
            <a:r>
              <a:rPr lang="ko-KR" altLang="en-US"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범죄부문</a:t>
            </a:r>
            <a:r>
              <a:rPr lang="ko-KR"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산출식</a:t>
            </a:r>
            <a:endParaRPr sz="24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100-(위해지표x50%)-(취약지표x10%)+(</a:t>
            </a:r>
            <a:r>
              <a:rPr lang="ko-KR" sz="1600" dirty="0">
                <a:solidFill>
                  <a:srgbClr val="1F5C9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KR"/>
                <a:sym typeface="Noto Sans KR"/>
              </a:rPr>
              <a:t>경감지표</a:t>
            </a:r>
            <a:r>
              <a:rPr 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x20%)</a:t>
            </a:r>
            <a:r>
              <a:rPr lang="en-US" alt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+</a:t>
            </a:r>
            <a:r>
              <a:rPr 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(의식지표x20%)</a:t>
            </a:r>
            <a:endParaRPr sz="1600" dirty="0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7EE3017E-72C4-5ECF-C443-7D3B68805528}"/>
              </a:ext>
            </a:extLst>
          </p:cNvPr>
          <p:cNvSpPr/>
          <p:nvPr/>
        </p:nvSpPr>
        <p:spPr>
          <a:xfrm>
            <a:off x="4412153" y="2638083"/>
            <a:ext cx="431924" cy="480757"/>
          </a:xfrm>
          <a:prstGeom prst="upArrow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5FC8D6AE-200A-A337-B455-F63D4A4D5424}"/>
              </a:ext>
            </a:extLst>
          </p:cNvPr>
          <p:cNvSpPr/>
          <p:nvPr/>
        </p:nvSpPr>
        <p:spPr>
          <a:xfrm rot="10800000">
            <a:off x="2798565" y="2625559"/>
            <a:ext cx="431924" cy="480757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832B7A3A-A04D-56F2-38E2-611A6FC47798}"/>
              </a:ext>
            </a:extLst>
          </p:cNvPr>
          <p:cNvSpPr/>
          <p:nvPr/>
        </p:nvSpPr>
        <p:spPr>
          <a:xfrm rot="10800000">
            <a:off x="1460464" y="2625559"/>
            <a:ext cx="431924" cy="480757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7E1CC539-E6A0-436C-2BF5-0597B69B92E0}"/>
              </a:ext>
            </a:extLst>
          </p:cNvPr>
          <p:cNvSpPr/>
          <p:nvPr/>
        </p:nvSpPr>
        <p:spPr>
          <a:xfrm rot="5400000">
            <a:off x="5694088" y="4568737"/>
            <a:ext cx="431924" cy="480757"/>
          </a:xfrm>
          <a:prstGeom prst="upArrow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1" name="Google Shape;230;p6">
            <a:extLst>
              <a:ext uri="{FF2B5EF4-FFF2-40B4-BE49-F238E27FC236}">
                <a16:creationId xmlns:a16="http://schemas.microsoft.com/office/drawing/2014/main" id="{6A9BF6E6-9699-89F1-F569-FD71AA9BCF27}"/>
              </a:ext>
            </a:extLst>
          </p:cNvPr>
          <p:cNvSpPr txBox="1"/>
          <p:nvPr/>
        </p:nvSpPr>
        <p:spPr>
          <a:xfrm>
            <a:off x="7864170" y="2650514"/>
            <a:ext cx="292826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“</a:t>
            </a:r>
            <a:r>
              <a:rPr lang="ko-KR" altLang="en-US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범죄에서 안전한 지역</a:t>
            </a:r>
            <a:r>
              <a:rPr lang="en-US" altLang="ko-KR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”</a:t>
            </a:r>
            <a:endParaRPr sz="20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oto Sans KR"/>
              <a:sym typeface="Noto Sans KR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1FF52E20-A1D1-D286-8894-222370C803A3}"/>
              </a:ext>
            </a:extLst>
          </p:cNvPr>
          <p:cNvSpPr txBox="1"/>
          <p:nvPr/>
        </p:nvSpPr>
        <p:spPr>
          <a:xfrm>
            <a:off x="6317172" y="4286433"/>
            <a:ext cx="570690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안전시설을 갖추는 </a:t>
            </a:r>
            <a:r>
              <a:rPr lang="ko-KR" altLang="en-US" sz="2000" dirty="0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지자체의 노력만 있다면 </a:t>
            </a:r>
            <a:endParaRPr lang="en-US" altLang="ko-KR" sz="2000" dirty="0">
              <a:solidFill>
                <a:srgbClr val="FFFFFF"/>
              </a:solidFill>
              <a:highlight>
                <a:srgbClr val="2D5173"/>
              </a:highligh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등급을 </a:t>
            </a:r>
            <a:r>
              <a:rPr lang="ko-KR" altLang="en-US" sz="2000" dirty="0" err="1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높일수있는</a:t>
            </a:r>
            <a:r>
              <a:rPr lang="ko-KR" altLang="en-US" sz="2000" dirty="0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지표</a:t>
            </a:r>
            <a:r>
              <a:rPr lang="ko-KR" sz="2000" dirty="0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</a:t>
            </a:r>
            <a:endParaRPr sz="2000" dirty="0">
              <a:solidFill>
                <a:srgbClr val="FFFFFF"/>
              </a:solidFill>
              <a:highlight>
                <a:srgbClr val="2D5173"/>
              </a:highligh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oto Sans KR"/>
              <a:sym typeface="Noto Sans KR"/>
            </a:endParaRPr>
          </a:p>
        </p:txBody>
      </p:sp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6268C9A3-0268-3E45-AB8E-4FD7D48DD2F1}"/>
              </a:ext>
            </a:extLst>
          </p:cNvPr>
          <p:cNvSpPr/>
          <p:nvPr/>
        </p:nvSpPr>
        <p:spPr>
          <a:xfrm>
            <a:off x="5882360" y="2638083"/>
            <a:ext cx="431924" cy="480757"/>
          </a:xfrm>
          <a:prstGeom prst="upArrow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6384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21;p3">
            <a:extLst>
              <a:ext uri="{FF2B5EF4-FFF2-40B4-BE49-F238E27FC236}">
                <a16:creationId xmlns:a16="http://schemas.microsoft.com/office/drawing/2014/main" id="{AE1A87C8-CF5A-C005-DF69-5E91F071406C}"/>
              </a:ext>
            </a:extLst>
          </p:cNvPr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27;p4">
            <a:extLst>
              <a:ext uri="{FF2B5EF4-FFF2-40B4-BE49-F238E27FC236}">
                <a16:creationId xmlns:a16="http://schemas.microsoft.com/office/drawing/2014/main" id="{03CE795E-8C72-E420-0413-B6F9B06CF380}"/>
              </a:ext>
            </a:extLst>
          </p:cNvPr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29;p4">
            <a:extLst>
              <a:ext uri="{FF2B5EF4-FFF2-40B4-BE49-F238E27FC236}">
                <a16:creationId xmlns:a16="http://schemas.microsoft.com/office/drawing/2014/main" id="{2A259543-FFDA-3B5E-94E9-1237F7418008}"/>
              </a:ext>
            </a:extLst>
          </p:cNvPr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선정동기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Google Shape;130;p4">
            <a:extLst>
              <a:ext uri="{FF2B5EF4-FFF2-40B4-BE49-F238E27FC236}">
                <a16:creationId xmlns:a16="http://schemas.microsoft.com/office/drawing/2014/main" id="{889DECF8-CC45-E356-10E8-3C8E6126D137}"/>
              </a:ext>
            </a:extLst>
          </p:cNvPr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부산시 범죄 감소를 위한</a:t>
            </a:r>
            <a:endParaRPr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Google Shape;132;p4">
            <a:extLst>
              <a:ext uri="{FF2B5EF4-FFF2-40B4-BE49-F238E27FC236}">
                <a16:creationId xmlns:a16="http://schemas.microsoft.com/office/drawing/2014/main" id="{78B9A716-7855-AEF6-8B21-71F17F6CB0A0}"/>
              </a:ext>
            </a:extLst>
          </p:cNvPr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129;p4">
            <a:extLst>
              <a:ext uri="{FF2B5EF4-FFF2-40B4-BE49-F238E27FC236}">
                <a16:creationId xmlns:a16="http://schemas.microsoft.com/office/drawing/2014/main" id="{3168D22E-1251-3C6B-E40D-FD088452DAF7}"/>
              </a:ext>
            </a:extLst>
          </p:cNvPr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개요</a:t>
            </a:r>
            <a:endParaRPr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0" name="Google Shape;95;p1" descr="로고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B99A3310-23AE-60BA-DFC5-18BEBD9EE3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907841-05DF-1D21-A695-23A0BFA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77" y="1719928"/>
            <a:ext cx="3116419" cy="4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87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/>
          <p:nvPr/>
        </p:nvSpPr>
        <p:spPr>
          <a:xfrm>
            <a:off x="341600" y="1566788"/>
            <a:ext cx="4276014" cy="5191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800" b="1" dirty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경찰서와 범죄율의 상관관계</a:t>
            </a:r>
            <a:endParaRPr sz="2800" b="1" dirty="0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03050"/>
          </a:solidFill>
          <a:ln>
            <a:solidFill>
              <a:srgbClr val="0D2640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그룹 250"/>
          <p:cNvGrpSpPr/>
          <p:nvPr/>
        </p:nvGrpSpPr>
        <p:grpSpPr>
          <a:xfrm>
            <a:off x="341600" y="2315031"/>
            <a:ext cx="5049576" cy="4009567"/>
            <a:chOff x="341600" y="2315031"/>
            <a:chExt cx="5049576" cy="4009567"/>
          </a:xfrm>
        </p:grpSpPr>
        <p:pic>
          <p:nvPicPr>
            <p:cNvPr id="245" name="Google Shape;245;p9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404191" y="2399649"/>
              <a:ext cx="4891735" cy="3854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직사각형 247"/>
            <p:cNvSpPr/>
            <p:nvPr/>
          </p:nvSpPr>
          <p:spPr>
            <a:xfrm>
              <a:off x="341600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6810375" y="2315031"/>
            <a:ext cx="5049576" cy="4009567"/>
            <a:chOff x="6096000" y="2704378"/>
            <a:chExt cx="5049576" cy="3610695"/>
          </a:xfrm>
        </p:grpSpPr>
        <p:pic>
          <p:nvPicPr>
            <p:cNvPr id="244" name="Google Shape;244;p9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6175658" y="2780578"/>
              <a:ext cx="4883363" cy="34737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직사각형 248"/>
            <p:cNvSpPr/>
            <p:nvPr/>
          </p:nvSpPr>
          <p:spPr>
            <a:xfrm>
              <a:off x="6096000" y="2704378"/>
              <a:ext cx="5049576" cy="3610695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sp>
        <p:nvSpPr>
          <p:cNvPr id="9" name="Google Shape;246;p9">
            <a:extLst>
              <a:ext uri="{FF2B5EF4-FFF2-40B4-BE49-F238E27FC236}">
                <a16:creationId xmlns:a16="http://schemas.microsoft.com/office/drawing/2014/main" id="{96165FD4-5168-833F-902A-E3C7486A14AB}"/>
              </a:ext>
            </a:extLst>
          </p:cNvPr>
          <p:cNvSpPr txBox="1"/>
          <p:nvPr/>
        </p:nvSpPr>
        <p:spPr>
          <a:xfrm>
            <a:off x="4541414" y="1626340"/>
            <a:ext cx="656854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경찰서가 많아지면 범죄 발생률이 낮아진다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그룹 272"/>
          <p:cNvGrpSpPr/>
          <p:nvPr/>
        </p:nvGrpSpPr>
        <p:grpSpPr>
          <a:xfrm>
            <a:off x="341600" y="2315031"/>
            <a:ext cx="5049576" cy="4009567"/>
            <a:chOff x="341600" y="2315031"/>
            <a:chExt cx="5049576" cy="4009567"/>
          </a:xfrm>
        </p:grpSpPr>
        <p:pic>
          <p:nvPicPr>
            <p:cNvPr id="260" name="Google Shape;260;p8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427325" y="2396838"/>
              <a:ext cx="4839504" cy="384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직사각형 269"/>
            <p:cNvSpPr/>
            <p:nvPr/>
          </p:nvSpPr>
          <p:spPr>
            <a:xfrm>
              <a:off x="341600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72" name="그룹 271"/>
          <p:cNvGrpSpPr/>
          <p:nvPr/>
        </p:nvGrpSpPr>
        <p:grpSpPr>
          <a:xfrm>
            <a:off x="6780914" y="2315031"/>
            <a:ext cx="5049576" cy="4009567"/>
            <a:chOff x="6780914" y="2315031"/>
            <a:chExt cx="5049576" cy="4009567"/>
          </a:xfrm>
        </p:grpSpPr>
        <p:pic>
          <p:nvPicPr>
            <p:cNvPr id="261" name="Google Shape;261;p8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6876555" y="2521469"/>
              <a:ext cx="4858294" cy="123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8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6886078" y="3844469"/>
              <a:ext cx="4723633" cy="967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8"/>
            <p:cNvPicPr/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6896440" y="5208431"/>
              <a:ext cx="4458717" cy="1040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직사각형 270"/>
            <p:cNvSpPr/>
            <p:nvPr/>
          </p:nvSpPr>
          <p:spPr>
            <a:xfrm>
              <a:off x="6780914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sp>
        <p:nvSpPr>
          <p:cNvPr id="9" name="Google Shape;246;p9">
            <a:extLst>
              <a:ext uri="{FF2B5EF4-FFF2-40B4-BE49-F238E27FC236}">
                <a16:creationId xmlns:a16="http://schemas.microsoft.com/office/drawing/2014/main" id="{2B598721-EE28-F631-0FF0-FF7B407839D0}"/>
              </a:ext>
            </a:extLst>
          </p:cNvPr>
          <p:cNvSpPr txBox="1"/>
          <p:nvPr/>
        </p:nvSpPr>
        <p:spPr>
          <a:xfrm>
            <a:off x="341600" y="1566788"/>
            <a:ext cx="1258600" cy="5191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CCTV</a:t>
            </a:r>
            <a:endParaRPr sz="2800" b="1" dirty="0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246;p9">
            <a:extLst>
              <a:ext uri="{FF2B5EF4-FFF2-40B4-BE49-F238E27FC236}">
                <a16:creationId xmlns:a16="http://schemas.microsoft.com/office/drawing/2014/main" id="{E7AA0CF5-B28A-540E-C0AA-7D992E5C4589}"/>
              </a:ext>
            </a:extLst>
          </p:cNvPr>
          <p:cNvSpPr txBox="1"/>
          <p:nvPr/>
        </p:nvSpPr>
        <p:spPr>
          <a:xfrm>
            <a:off x="1504299" y="1626340"/>
            <a:ext cx="7226043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CCTV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가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5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대범죄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살인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, 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강도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성범죄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절도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폭력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를 감소시킨다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1945</Words>
  <Application>Microsoft Office PowerPoint</Application>
  <PresentationFormat>와이드스크린</PresentationFormat>
  <Paragraphs>465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7" baseType="lpstr">
      <vt:lpstr>Noto Sans KR</vt:lpstr>
      <vt:lpstr>Noto Sans KR ExtraLight</vt:lpstr>
      <vt:lpstr>Noto Sans KR Light</vt:lpstr>
      <vt:lpstr>Noto Sans KR Medium</vt:lpstr>
      <vt:lpstr>Noto Sans KR SemiBold</vt:lpstr>
      <vt:lpstr>맑은 고딕</vt:lpstr>
      <vt:lpstr>맑은 고딕</vt:lpstr>
      <vt:lpstr>에스코어 드림 2 ExtraLight</vt:lpstr>
      <vt:lpstr>에스코어 드림 5 Medium</vt:lpstr>
      <vt:lpstr>에스코어 드림 6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조현지</dc:creator>
  <cp:lastModifiedBy>user</cp:lastModifiedBy>
  <cp:revision>169</cp:revision>
  <dcterms:created xsi:type="dcterms:W3CDTF">2024-06-19T01:49:45Z</dcterms:created>
  <dcterms:modified xsi:type="dcterms:W3CDTF">2024-06-25T00:18:03Z</dcterms:modified>
  <cp:version/>
</cp:coreProperties>
</file>